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2"/>
    <p:sldId id="463" r:id="rId3"/>
    <p:sldId id="451" r:id="rId4"/>
    <p:sldId id="452" r:id="rId5"/>
    <p:sldId id="415" r:id="rId6"/>
    <p:sldId id="435" r:id="rId7"/>
    <p:sldId id="437" r:id="rId8"/>
    <p:sldId id="438" r:id="rId9"/>
    <p:sldId id="455" r:id="rId10"/>
    <p:sldId id="439" r:id="rId11"/>
    <p:sldId id="440" r:id="rId12"/>
    <p:sldId id="441" r:id="rId13"/>
    <p:sldId id="442" r:id="rId14"/>
    <p:sldId id="462" r:id="rId15"/>
    <p:sldId id="458" r:id="rId16"/>
    <p:sldId id="454" r:id="rId17"/>
    <p:sldId id="443" r:id="rId18"/>
    <p:sldId id="444" r:id="rId19"/>
    <p:sldId id="445" r:id="rId20"/>
    <p:sldId id="446" r:id="rId21"/>
    <p:sldId id="447" r:id="rId22"/>
    <p:sldId id="448" r:id="rId23"/>
    <p:sldId id="449" r:id="rId24"/>
    <p:sldId id="42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7">
          <p15:clr>
            <a:srgbClr val="A4A3A4"/>
          </p15:clr>
        </p15:guide>
        <p15:guide id="2" pos="384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FFFF"/>
    <a:srgbClr val="01568F"/>
    <a:srgbClr val="1C4F90"/>
    <a:srgbClr val="DCDCDC"/>
    <a:srgbClr val="F0F0F0"/>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3" autoAdjust="0"/>
    <p:restoredTop sz="94660"/>
  </p:normalViewPr>
  <p:slideViewPr>
    <p:cSldViewPr snapToGrid="0">
      <p:cViewPr varScale="1">
        <p:scale>
          <a:sx n="86" d="100"/>
          <a:sy n="86" d="100"/>
        </p:scale>
        <p:origin x="619" y="62"/>
      </p:cViewPr>
      <p:guideLst>
        <p:guide orient="horz" pos="2097"/>
        <p:guide pos="384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3"/>
    </p:custDataLst>
  </p:cSld>
  <p:clrMap bg1="lt1" tx1="dk1" bg2="lt2" tx2="dk2" accent1="accent1" accent2="accent2" accent3="accent3" accent4="accent4" accent5="accent5" accent6="accent6" hlink="hlink" folHlink="folHlink"/>
  <p:sldLayoutIdLst>
    <p:sldLayoutId id="2147483649" r:id="rId1"/>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15.JP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7.jfif"/><Relationship Id="rId4" Type="http://schemas.openxmlformats.org/officeDocument/2006/relationships/image" Target="../media/image16.jfi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8255"/>
            <a:ext cx="12384405" cy="6936105"/>
            <a:chOff x="0" y="-13"/>
            <a:chExt cx="19503" cy="10923"/>
          </a:xfrm>
        </p:grpSpPr>
        <p:sp>
          <p:nvSpPr>
            <p:cNvPr id="2050" name="等腰三角形 6"/>
            <p:cNvSpPr>
              <a:spLocks noChangeArrowheads="1"/>
            </p:cNvSpPr>
            <p:nvPr/>
          </p:nvSpPr>
          <p:spPr bwMode="auto">
            <a:xfrm rot="16200000">
              <a:off x="11492" y="2837"/>
              <a:ext cx="10314" cy="5077"/>
            </a:xfrm>
            <a:prstGeom prst="triangle">
              <a:avLst>
                <a:gd name="adj" fmla="val 50000"/>
              </a:avLst>
            </a:prstGeom>
            <a:solidFill>
              <a:srgbClr val="1C4F90"/>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053" name="直接连接符 15"/>
            <p:cNvSpPr>
              <a:spLocks noChangeAspect="1" noChangeShapeType="1"/>
            </p:cNvSpPr>
            <p:nvPr/>
          </p:nvSpPr>
          <p:spPr bwMode="auto">
            <a:xfrm flipH="1">
              <a:off x="14531" y="535"/>
              <a:ext cx="4767" cy="4844"/>
            </a:xfrm>
            <a:prstGeom prst="line">
              <a:avLst/>
            </a:prstGeom>
            <a:noFill/>
            <a:ln w="6350">
              <a:solidFill>
                <a:srgbClr val="F2F2F2">
                  <a:alpha val="69019"/>
                </a:srgb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54" name="直接连接符 16"/>
            <p:cNvSpPr>
              <a:spLocks noChangeAspect="1" noChangeShapeType="1"/>
            </p:cNvSpPr>
            <p:nvPr/>
          </p:nvSpPr>
          <p:spPr bwMode="auto">
            <a:xfrm>
              <a:off x="14545" y="5382"/>
              <a:ext cx="4767" cy="4844"/>
            </a:xfrm>
            <a:prstGeom prst="line">
              <a:avLst/>
            </a:prstGeom>
            <a:noFill/>
            <a:ln w="6350">
              <a:solidFill>
                <a:srgbClr val="F2F2F2">
                  <a:alpha val="69019"/>
                </a:srgb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59" name="直接连接符 22"/>
            <p:cNvSpPr>
              <a:spLocks noChangeAspect="1" noChangeShapeType="1"/>
            </p:cNvSpPr>
            <p:nvPr/>
          </p:nvSpPr>
          <p:spPr bwMode="auto">
            <a:xfrm rot="16200000" flipH="1">
              <a:off x="8327" y="-54"/>
              <a:ext cx="5385" cy="5468"/>
            </a:xfrm>
            <a:prstGeom prst="line">
              <a:avLst/>
            </a:prstGeom>
            <a:noFill/>
            <a:ln w="6350">
              <a:solidFill>
                <a:schemeClr val="bg2">
                  <a:lumMod val="85000"/>
                </a:scheme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60" name="直接连接符 23"/>
            <p:cNvSpPr>
              <a:spLocks noChangeAspect="1" noChangeShapeType="1"/>
            </p:cNvSpPr>
            <p:nvPr/>
          </p:nvSpPr>
          <p:spPr bwMode="auto">
            <a:xfrm rot="16200000" flipH="1">
              <a:off x="8038" y="-53"/>
              <a:ext cx="5383" cy="5470"/>
            </a:xfrm>
            <a:prstGeom prst="line">
              <a:avLst/>
            </a:prstGeom>
            <a:noFill/>
            <a:ln w="6350">
              <a:solidFill>
                <a:srgbClr val="1C4F90"/>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61" name="直接连接符 24"/>
            <p:cNvSpPr>
              <a:spLocks noChangeAspect="1" noChangeShapeType="1"/>
            </p:cNvSpPr>
            <p:nvPr/>
          </p:nvSpPr>
          <p:spPr bwMode="auto">
            <a:xfrm rot="5400000">
              <a:off x="8166" y="5328"/>
              <a:ext cx="5539" cy="5625"/>
            </a:xfrm>
            <a:prstGeom prst="line">
              <a:avLst/>
            </a:prstGeom>
            <a:noFill/>
            <a:ln w="6350">
              <a:solidFill>
                <a:schemeClr val="bg2">
                  <a:lumMod val="85000"/>
                </a:scheme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2062" name="直接连接符 25"/>
            <p:cNvSpPr>
              <a:spLocks noChangeAspect="1" noChangeShapeType="1"/>
            </p:cNvSpPr>
            <p:nvPr/>
          </p:nvSpPr>
          <p:spPr bwMode="auto">
            <a:xfrm rot="5400000">
              <a:off x="7933" y="5328"/>
              <a:ext cx="5500" cy="5588"/>
            </a:xfrm>
            <a:prstGeom prst="line">
              <a:avLst/>
            </a:prstGeom>
            <a:noFill/>
            <a:ln w="6350">
              <a:solidFill>
                <a:srgbClr val="1C4F90"/>
              </a:solidFill>
              <a:bevel/>
            </a:ln>
            <a:extLst>
              <a:ext uri="{909E8E84-426E-40DD-AFC4-6F175D3DCCD1}">
                <a14:hiddenFill xmlns:a14="http://schemas.microsoft.com/office/drawing/2010/main">
                  <a:noFill/>
                </a14:hiddenFill>
              </a:ext>
            </a:extLst>
          </p:spPr>
          <p:txBody>
            <a:bodyPr/>
            <a:lstStyle/>
            <a:p>
              <a:endParaRPr lang="zh-CN" altLang="en-US"/>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93" t="1727" r="135" b="22831"/>
            <a:stretch/>
          </p:blipFill>
          <p:spPr>
            <a:xfrm>
              <a:off x="8859" y="5477"/>
              <a:ext cx="10287" cy="5243"/>
            </a:xfrm>
            <a:prstGeom prst="triangle">
              <a:avLst>
                <a:gd name="adj" fmla="val 50005"/>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4036" t="17021" r="16014" b="52680"/>
            <a:stretch/>
          </p:blipFill>
          <p:spPr>
            <a:xfrm flipV="1">
              <a:off x="8601" y="0"/>
              <a:ext cx="10679" cy="5370"/>
            </a:xfrm>
            <a:prstGeom prst="triangle">
              <a:avLst>
                <a:gd name="adj" fmla="val 50356"/>
              </a:avLst>
            </a:prstGeom>
          </p:spPr>
        </p:pic>
        <p:grpSp>
          <p:nvGrpSpPr>
            <p:cNvPr id="13" name="组合 12"/>
            <p:cNvGrpSpPr/>
            <p:nvPr/>
          </p:nvGrpSpPr>
          <p:grpSpPr>
            <a:xfrm>
              <a:off x="58" y="3048"/>
              <a:ext cx="11618" cy="4420"/>
              <a:chOff x="38" y="3109"/>
              <a:chExt cx="11618" cy="4420"/>
            </a:xfrm>
          </p:grpSpPr>
          <p:sp>
            <p:nvSpPr>
              <p:cNvPr id="7" name="文本框 6"/>
              <p:cNvSpPr txBox="1"/>
              <p:nvPr/>
            </p:nvSpPr>
            <p:spPr>
              <a:xfrm>
                <a:off x="38" y="3109"/>
                <a:ext cx="11618" cy="3344"/>
              </a:xfrm>
              <a:prstGeom prst="rect">
                <a:avLst/>
              </a:prstGeom>
              <a:noFill/>
            </p:spPr>
            <p:txBody>
              <a:bodyPr wrap="square" rtlCol="0">
                <a:spAutoFit/>
              </a:bodyPr>
              <a:lstStyle/>
              <a:p>
                <a:pPr algn="ctr"/>
                <a:r>
                  <a:rPr lang="zh-CN" altLang="en-US" sz="6600" b="1" dirty="0">
                    <a:solidFill>
                      <a:srgbClr val="1C4F90"/>
                    </a:solidFill>
                    <a:latin typeface="思源宋体" panose="02020400000000000000" charset="-122"/>
                    <a:ea typeface="思源宋体" panose="02020400000000000000" charset="-122"/>
                  </a:rPr>
                  <a:t>智能穿戴设备引发的伦理问题分析</a:t>
                </a:r>
              </a:p>
            </p:txBody>
          </p:sp>
          <p:sp>
            <p:nvSpPr>
              <p:cNvPr id="29" name="文本框 28"/>
              <p:cNvSpPr txBox="1"/>
              <p:nvPr userDrawn="1"/>
            </p:nvSpPr>
            <p:spPr>
              <a:xfrm>
                <a:off x="1320" y="6993"/>
                <a:ext cx="2678" cy="536"/>
              </a:xfrm>
              <a:prstGeom prst="roundRect">
                <a:avLst/>
              </a:prstGeom>
              <a:solidFill>
                <a:srgbClr val="1C4F90"/>
              </a:solidFill>
            </p:spPr>
            <p:txBody>
              <a:bodyPr wrap="square" rtlCol="0">
                <a:spAutoFit/>
              </a:bodyPr>
              <a:lstStyle/>
              <a:p>
                <a:pPr algn="ctr"/>
                <a:r>
                  <a:rPr lang="zh-CN" altLang="en-US" sz="1400" b="1" dirty="0">
                    <a:solidFill>
                      <a:schemeClr val="bg1"/>
                    </a:solidFill>
                    <a:latin typeface="思源宋体" panose="02020400000000000000" charset="-122"/>
                    <a:ea typeface="思源宋体" panose="02020400000000000000" charset="-122"/>
                    <a:cs typeface="思源宋体" panose="02020400000000000000" charset="-122"/>
                  </a:rPr>
                  <a:t>第 七 组</a:t>
                </a:r>
              </a:p>
            </p:txBody>
          </p:sp>
          <p:sp>
            <p:nvSpPr>
              <p:cNvPr id="30" name="文本框 29"/>
              <p:cNvSpPr txBox="1"/>
              <p:nvPr userDrawn="1"/>
            </p:nvSpPr>
            <p:spPr>
              <a:xfrm>
                <a:off x="5677" y="6993"/>
                <a:ext cx="2678" cy="536"/>
              </a:xfrm>
              <a:prstGeom prst="roundRect">
                <a:avLst/>
              </a:prstGeom>
              <a:solidFill>
                <a:srgbClr val="1C4F90"/>
              </a:solidFill>
            </p:spPr>
            <p:txBody>
              <a:bodyPr wrap="square" rtlCol="0">
                <a:spAutoFit/>
              </a:bodyPr>
              <a:lstStyle/>
              <a:p>
                <a:pPr algn="dist"/>
                <a:r>
                  <a:rPr lang="zh-CN" altLang="en-US" sz="1400" b="1" dirty="0">
                    <a:solidFill>
                      <a:schemeClr val="bg1"/>
                    </a:solidFill>
                    <a:latin typeface="思源宋体" panose="02020400000000000000" charset="-122"/>
                    <a:ea typeface="思源宋体" panose="02020400000000000000" charset="-122"/>
                    <a:cs typeface="思源宋体" panose="02020400000000000000" charset="-122"/>
                  </a:rPr>
                  <a:t>指导老师：陈光宇</a:t>
                </a:r>
              </a:p>
            </p:txBody>
          </p:sp>
        </p:grpSp>
        <p:sp>
          <p:nvSpPr>
            <p:cNvPr id="14" name="直角三角形 13"/>
            <p:cNvSpPr/>
            <p:nvPr/>
          </p:nvSpPr>
          <p:spPr>
            <a:xfrm>
              <a:off x="0" y="9777"/>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7467" y="2055"/>
              <a:ext cx="2036" cy="6651"/>
            </a:xfrm>
            <a:prstGeom prst="rect">
              <a:avLst/>
            </a:prstGeom>
            <a:noFill/>
            <a:effectLst>
              <a:reflection endPos="0" dist="50800" dir="5400000" sy="-100000" algn="bl" rotWithShape="0"/>
            </a:effectLst>
          </p:spPr>
          <p:txBody>
            <a:bodyPr vert="eaVert" wrap="square" rtlCol="0">
              <a:spAutoFit/>
            </a:bodyPr>
            <a:lstStyle/>
            <a:p>
              <a:pPr algn="dist">
                <a:lnSpc>
                  <a:spcPct val="150000"/>
                </a:lnSpc>
              </a:pPr>
              <a:r>
                <a:rPr lang="en-US" altLang="zh-CN" sz="2400" dirty="0">
                  <a:solidFill>
                    <a:schemeClr val="bg2">
                      <a:lumMod val="85000"/>
                      <a:alpha val="12000"/>
                    </a:schemeClr>
                  </a:solidFill>
                  <a:latin typeface="思源宋体" panose="02020400000000000000" charset="-122"/>
                  <a:ea typeface="思源宋体" panose="02020400000000000000" charset="-122"/>
                </a:rPr>
                <a:t>University of Electronic Science and Technology of China</a:t>
              </a:r>
              <a:endParaRPr lang="en-US" altLang="zh-CN" sz="2400" dirty="0">
                <a:solidFill>
                  <a:schemeClr val="bg2">
                    <a:lumMod val="85000"/>
                    <a:alpha val="12000"/>
                  </a:schemeClr>
                </a:solidFill>
                <a:latin typeface="思源宋体" panose="02020400000000000000" charset="-122"/>
                <a:ea typeface="思源宋体" panose="02020400000000000000" charset="-122"/>
                <a:sym typeface="+mn-ea"/>
              </a:endParaRPr>
            </a:p>
          </p:txBody>
        </p:sp>
      </p:gr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900" y="425605"/>
            <a:ext cx="2226944" cy="723948"/>
          </a:xfrm>
          <a:prstGeom prst="rect">
            <a:avLst/>
          </a:prstGeom>
        </p:spPr>
      </p:pic>
    </p:spTree>
    <p:custDataLst>
      <p:tags r:id="rId1"/>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9070" y="-79899"/>
            <a:ext cx="11368405" cy="4995545"/>
            <a:chOff x="-359" y="0"/>
            <a:chExt cx="17903" cy="7867"/>
          </a:xfrm>
        </p:grpSpPr>
        <p:sp>
          <p:nvSpPr>
            <p:cNvPr id="12" name="文本框 11"/>
            <p:cNvSpPr txBox="1"/>
            <p:nvPr/>
          </p:nvSpPr>
          <p:spPr>
            <a:xfrm>
              <a:off x="10102" y="7239"/>
              <a:ext cx="7442" cy="628"/>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隐私问题</a:t>
              </a:r>
            </a:p>
          </p:txBody>
        </p:sp>
        <p:sp>
          <p:nvSpPr>
            <p:cNvPr id="86" name="文本框 85"/>
            <p:cNvSpPr txBox="1"/>
            <p:nvPr/>
          </p:nvSpPr>
          <p:spPr>
            <a:xfrm>
              <a:off x="9607" y="3801"/>
              <a:ext cx="7266" cy="1016"/>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Tx/>
                <a:buNone/>
                <a:defRPr/>
              </a:pPr>
              <a:endPar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grpSp>
          <p:nvGrpSpPr>
            <p:cNvPr id="14" name="组合 13"/>
            <p:cNvGrpSpPr/>
            <p:nvPr/>
          </p:nvGrpSpPr>
          <p:grpSpPr>
            <a:xfrm>
              <a:off x="-359" y="0"/>
              <a:ext cx="2564" cy="2222"/>
              <a:chOff x="-249" y="-12"/>
              <a:chExt cx="1780" cy="1542"/>
            </a:xfrm>
          </p:grpSpPr>
          <p:sp>
            <p:nvSpPr>
              <p:cNvPr id="15" name="直角三角形 1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579" y="458"/>
              <a:ext cx="7033" cy="1016"/>
            </a:xfrm>
            <a:prstGeom prst="rect">
              <a:avLst/>
            </a:prstGeom>
            <a:noFill/>
          </p:spPr>
          <p:txBody>
            <a:bodyPr wrap="square" rtlCol="0">
              <a:spAutoFit/>
            </a:bodyPr>
            <a:lstStyle/>
            <a:p>
              <a:pPr algn="l"/>
              <a:r>
                <a:rPr lang="zh-CN" altLang="en-US" sz="3600" b="1">
                  <a:solidFill>
                    <a:srgbClr val="1C4F90"/>
                  </a:solidFill>
                  <a:latin typeface="思源宋体" panose="02020400000000000000" charset="-122"/>
                  <a:ea typeface="思源宋体" panose="02020400000000000000" charset="-122"/>
                </a:rPr>
                <a:t>操作便捷</a:t>
              </a:r>
            </a:p>
          </p:txBody>
        </p:sp>
        <p:sp>
          <p:nvSpPr>
            <p:cNvPr id="18" name="文本框 17"/>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26" name="文本框 25"/>
          <p:cNvSpPr txBox="1"/>
          <p:nvPr/>
        </p:nvSpPr>
        <p:spPr>
          <a:xfrm>
            <a:off x="5777231" y="2629953"/>
            <a:ext cx="6117568" cy="1754326"/>
          </a:xfrm>
          <a:prstGeom prst="rect">
            <a:avLst/>
          </a:prstGeom>
          <a:noFill/>
        </p:spPr>
        <p:txBody>
          <a:bodyPr wrap="square" rtlCol="0" anchor="t">
            <a:spAutoFit/>
          </a:bodyPr>
          <a:lstStyle/>
          <a:p>
            <a:endParaRPr lang="en-US" altLang="zh-CN" dirty="0">
              <a:latin typeface="Arial" panose="020B0604020202020204" pitchFamily="34" charset="0"/>
              <a:ea typeface="宋体" panose="02010600030101010101" pitchFamily="2" charset="-122"/>
              <a:sym typeface="+mn-ea"/>
            </a:endParaRPr>
          </a:p>
          <a:p>
            <a:r>
              <a:rPr lang="zh-CN" altLang="en-US" dirty="0">
                <a:latin typeface="Arial" panose="020B0604020202020204" pitchFamily="34" charset="0"/>
                <a:ea typeface="宋体" panose="02010600030101010101" pitchFamily="2" charset="-122"/>
                <a:sym typeface="+mn-ea"/>
              </a:rPr>
              <a:t>就像智能手机相比PC可更加便于携带一样，可穿戴智能设备相比其他移动设备不仅更加便携，在使用上也更加便捷。它几乎可以完全依靠人体的自然动作实现操作，比如通过眨眼进行拍照，挥手开启录音等。这显然比双手捧着设备按钮、滑动、翻菜单、搜索更加诱人。</a:t>
            </a:r>
            <a:endParaRPr lang="zh-CN" altLang="en-US" dirty="0"/>
          </a:p>
        </p:txBody>
      </p:sp>
      <p:pic>
        <p:nvPicPr>
          <p:cNvPr id="3076" name="图片 6" descr="d393127e3db49dedd3bbed74704a88b"/>
          <p:cNvPicPr>
            <a:picLocks noChangeAspect="1"/>
          </p:cNvPicPr>
          <p:nvPr/>
        </p:nvPicPr>
        <p:blipFill>
          <a:blip r:embed="rId4"/>
          <a:stretch>
            <a:fillRect/>
          </a:stretch>
        </p:blipFill>
        <p:spPr>
          <a:xfrm>
            <a:off x="1002665" y="2519680"/>
            <a:ext cx="4024630" cy="2677795"/>
          </a:xfrm>
          <a:prstGeom prst="rect">
            <a:avLst/>
          </a:prstGeom>
          <a:noFill/>
          <a:ln w="9525">
            <a:noFill/>
          </a:ln>
        </p:spPr>
      </p:pic>
    </p:spTree>
    <p:custDataLst>
      <p:tags r:id="rId1"/>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7965" y="0"/>
            <a:ext cx="5696585" cy="1410970"/>
            <a:chOff x="-359" y="0"/>
            <a:chExt cx="8971" cy="2222"/>
          </a:xfrm>
        </p:grpSpPr>
        <p:grpSp>
          <p:nvGrpSpPr>
            <p:cNvPr id="14" name="组合 13"/>
            <p:cNvGrpSpPr/>
            <p:nvPr/>
          </p:nvGrpSpPr>
          <p:grpSpPr>
            <a:xfrm>
              <a:off x="-359" y="0"/>
              <a:ext cx="2564" cy="2222"/>
              <a:chOff x="-249" y="-12"/>
              <a:chExt cx="1780" cy="1542"/>
            </a:xfrm>
          </p:grpSpPr>
          <p:sp>
            <p:nvSpPr>
              <p:cNvPr id="15" name="直角三角形 1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579" y="458"/>
              <a:ext cx="7033" cy="1016"/>
            </a:xfrm>
            <a:prstGeom prst="rect">
              <a:avLst/>
            </a:prstGeom>
            <a:noFill/>
          </p:spPr>
          <p:txBody>
            <a:bodyPr wrap="square" rtlCol="0">
              <a:spAutoFit/>
            </a:bodyPr>
            <a:lstStyle/>
            <a:p>
              <a:pPr algn="l"/>
              <a:r>
                <a:rPr lang="zh-CN" altLang="en-US" sz="3600" b="1">
                  <a:solidFill>
                    <a:srgbClr val="1C4F90"/>
                  </a:solidFill>
                  <a:latin typeface="思源宋体" panose="02020400000000000000" charset="-122"/>
                  <a:ea typeface="思源宋体" panose="02020400000000000000" charset="-122"/>
                </a:rPr>
                <a:t>全时携带</a:t>
              </a:r>
            </a:p>
          </p:txBody>
        </p:sp>
        <p:sp>
          <p:nvSpPr>
            <p:cNvPr id="18" name="文本框 17"/>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5" name="文本框 4"/>
          <p:cNvSpPr txBox="1"/>
          <p:nvPr/>
        </p:nvSpPr>
        <p:spPr>
          <a:xfrm>
            <a:off x="5712460" y="2895600"/>
            <a:ext cx="5933440" cy="2030095"/>
          </a:xfrm>
          <a:prstGeom prst="rect">
            <a:avLst/>
          </a:prstGeom>
          <a:noFill/>
        </p:spPr>
        <p:txBody>
          <a:bodyPr wrap="square" rtlCol="0" anchor="t">
            <a:spAutoFit/>
          </a:bodyPr>
          <a:lstStyle/>
          <a:p>
            <a:r>
              <a:rPr lang="zh-CN" altLang="en-US">
                <a:latin typeface="Arial" panose="020B0604020202020204" pitchFamily="34" charset="0"/>
                <a:ea typeface="宋体" panose="02010600030101010101" pitchFamily="2" charset="-122"/>
                <a:sym typeface="+mn-ea"/>
              </a:rPr>
              <a:t>智能手机的普及带来一大批手机控，但是不管你多爱自己的手机，也不可能在晚上抱着它睡觉，但是手表、腕带等可穿戴设备却可以。可以抱着睡觉并不能算是优势，但是全天候携带的特性却可以给我们带来很多有价值的应用，比如对病人进行持续的医疗监测等，通过皮肤震动进行无声的睡眠唤醒等等。而且，24小时紧贴人体的特性也使得可穿戴设备更不容易被盗或者丢失。</a:t>
            </a:r>
            <a:endParaRPr lang="zh-CN" altLang="en-US"/>
          </a:p>
        </p:txBody>
      </p:sp>
      <p:pic>
        <p:nvPicPr>
          <p:cNvPr id="8" name="图片 7"/>
          <p:cNvPicPr>
            <a:picLocks noChangeAspect="1"/>
          </p:cNvPicPr>
          <p:nvPr/>
        </p:nvPicPr>
        <p:blipFill>
          <a:blip r:embed="rId4"/>
          <a:stretch>
            <a:fillRect/>
          </a:stretch>
        </p:blipFill>
        <p:spPr>
          <a:xfrm>
            <a:off x="842010" y="2428875"/>
            <a:ext cx="4572000" cy="2964180"/>
          </a:xfrm>
          <a:prstGeom prst="rect">
            <a:avLst/>
          </a:prstGeom>
        </p:spPr>
      </p:pic>
    </p:spTree>
    <p:custDataLst>
      <p:tags r:id="rId1"/>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27965" y="0"/>
            <a:ext cx="11827510" cy="4729480"/>
            <a:chOff x="-359" y="0"/>
            <a:chExt cx="18626" cy="7448"/>
          </a:xfrm>
        </p:grpSpPr>
        <p:grpSp>
          <p:nvGrpSpPr>
            <p:cNvPr id="11" name="组合 10"/>
            <p:cNvGrpSpPr/>
            <p:nvPr/>
          </p:nvGrpSpPr>
          <p:grpSpPr>
            <a:xfrm>
              <a:off x="2296" y="3918"/>
              <a:ext cx="15971" cy="3530"/>
              <a:chOff x="2296" y="3918"/>
              <a:chExt cx="15971" cy="3530"/>
            </a:xfrm>
          </p:grpSpPr>
          <p:sp>
            <p:nvSpPr>
              <p:cNvPr id="4" name="文本框 3"/>
              <p:cNvSpPr txBox="1"/>
              <p:nvPr/>
            </p:nvSpPr>
            <p:spPr>
              <a:xfrm>
                <a:off x="2296" y="3918"/>
                <a:ext cx="4128" cy="1016"/>
              </a:xfrm>
              <a:prstGeom prst="rect">
                <a:avLst/>
              </a:prstGeom>
              <a:noFill/>
            </p:spPr>
            <p:txBody>
              <a:bodyPr wrap="square" rtlCol="0">
                <a:spAutoFit/>
              </a:bodyPr>
              <a:lstStyle/>
              <a:p>
                <a:pPr algn="l">
                  <a:lnSpc>
                    <a:spcPct val="150000"/>
                  </a:lnSpc>
                </a:pPr>
                <a:r>
                  <a:rPr lang="zh-CN" altLang="en-US" sz="1200" dirty="0">
                    <a:solidFill>
                      <a:schemeClr val="bg1"/>
                    </a:solidFill>
                    <a:latin typeface="思源宋体" panose="02020400000000000000" charset="-122"/>
                    <a:ea typeface="思源宋体" panose="02020400000000000000" charset="-122"/>
                    <a:cs typeface="思源宋体" panose="02020400000000000000" charset="-122"/>
                    <a:sym typeface="+mn-ea"/>
                  </a:rPr>
                  <a:t>全感官沉浸式体验导致社会生活失真；</a:t>
                </a:r>
              </a:p>
              <a:p>
                <a:pPr algn="l">
                  <a:lnSpc>
                    <a:spcPct val="150000"/>
                  </a:lnSpc>
                </a:pPr>
                <a:r>
                  <a:rPr lang="zh-CN" altLang="en-US" sz="1200" dirty="0">
                    <a:solidFill>
                      <a:schemeClr val="bg1"/>
                    </a:solidFill>
                    <a:latin typeface="思源宋体" panose="02020400000000000000" charset="-122"/>
                    <a:ea typeface="思源宋体" panose="02020400000000000000" charset="-122"/>
                    <a:cs typeface="思源宋体" panose="02020400000000000000" charset="-122"/>
                    <a:sym typeface="+mn-ea"/>
                  </a:rPr>
                  <a:t>娱乐享受替代劳动获得；</a:t>
                </a:r>
              </a:p>
            </p:txBody>
          </p:sp>
          <p:sp>
            <p:nvSpPr>
              <p:cNvPr id="6" name="文本框 5"/>
              <p:cNvSpPr txBox="1"/>
              <p:nvPr/>
            </p:nvSpPr>
            <p:spPr>
              <a:xfrm>
                <a:off x="13720" y="6820"/>
                <a:ext cx="4547" cy="628"/>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编辑段落文本</a:t>
                </a:r>
              </a:p>
            </p:txBody>
          </p:sp>
        </p:grpSp>
        <p:grpSp>
          <p:nvGrpSpPr>
            <p:cNvPr id="12" name="组合 11"/>
            <p:cNvGrpSpPr/>
            <p:nvPr/>
          </p:nvGrpSpPr>
          <p:grpSpPr>
            <a:xfrm>
              <a:off x="-359" y="0"/>
              <a:ext cx="2564" cy="2222"/>
              <a:chOff x="-249" y="-12"/>
              <a:chExt cx="1780" cy="1542"/>
            </a:xfrm>
          </p:grpSpPr>
          <p:sp>
            <p:nvSpPr>
              <p:cNvPr id="15" name="直角三角形 1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1579" y="458"/>
              <a:ext cx="7033" cy="1016"/>
            </a:xfrm>
            <a:prstGeom prst="rect">
              <a:avLst/>
            </a:prstGeom>
            <a:noFill/>
          </p:spPr>
          <p:txBody>
            <a:bodyPr wrap="square" rtlCol="0">
              <a:spAutoFit/>
            </a:bodyPr>
            <a:lstStyle/>
            <a:p>
              <a:pPr algn="l"/>
              <a:r>
                <a:rPr lang="zh-CN" altLang="en-US" sz="3600" b="1">
                  <a:solidFill>
                    <a:srgbClr val="1C4F90"/>
                  </a:solidFill>
                  <a:latin typeface="思源宋体" panose="02020400000000000000" charset="-122"/>
                  <a:ea typeface="思源宋体" panose="02020400000000000000" charset="-122"/>
                </a:rPr>
                <a:t>美观时尚</a:t>
              </a:r>
            </a:p>
          </p:txBody>
        </p:sp>
        <p:sp>
          <p:nvSpPr>
            <p:cNvPr id="18" name="文本框 17"/>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20" name="文本框 19"/>
          <p:cNvSpPr txBox="1"/>
          <p:nvPr/>
        </p:nvSpPr>
        <p:spPr>
          <a:xfrm>
            <a:off x="1457960" y="1905000"/>
            <a:ext cx="2887345" cy="398780"/>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虚拟现实</a:t>
            </a:r>
          </a:p>
        </p:txBody>
      </p:sp>
      <p:sp>
        <p:nvSpPr>
          <p:cNvPr id="3" name="文本框 2"/>
          <p:cNvSpPr txBox="1"/>
          <p:nvPr/>
        </p:nvSpPr>
        <p:spPr>
          <a:xfrm>
            <a:off x="5308600" y="2705100"/>
            <a:ext cx="4786630" cy="2584450"/>
          </a:xfrm>
          <a:prstGeom prst="rect">
            <a:avLst/>
          </a:prstGeom>
          <a:noFill/>
        </p:spPr>
        <p:txBody>
          <a:bodyPr wrap="square" rtlCol="0" anchor="t">
            <a:spAutoFit/>
          </a:bodyPr>
          <a:lstStyle/>
          <a:p>
            <a:r>
              <a:rPr lang="zh-CN" altLang="en-US" dirty="0">
                <a:latin typeface="Arial" panose="020B0604020202020204" pitchFamily="34" charset="0"/>
                <a:ea typeface="宋体" panose="02010600030101010101" pitchFamily="2" charset="-122"/>
                <a:sym typeface="+mn-ea"/>
              </a:rPr>
              <a:t>我相信很多人购买iPhone只是因为它时尚而漂亮的外观而不是强大的功能，甚至有很多人购买iPhone只是为了炫耀——他们除了打电话发短信几乎从不使用任何软件，如果你也是这种人的话，可穿戴设备可能会更加吸引你。在不远的将来，人们或许可以用智能项链、智能耳环或智能手镯来代替那些毫无实际用处的首饰等饰品，当然，镶嵌了黄金或者钻石的可穿戴设备可能才是富人炫耀的首选。</a:t>
            </a:r>
            <a:endParaRPr lang="zh-CN" altLang="en-US" dirty="0"/>
          </a:p>
        </p:txBody>
      </p:sp>
      <p:pic>
        <p:nvPicPr>
          <p:cNvPr id="3075" name="图片 5" descr="30072268f09865e53db6bd1be96a580"/>
          <p:cNvPicPr>
            <a:picLocks noChangeAspect="1"/>
          </p:cNvPicPr>
          <p:nvPr/>
        </p:nvPicPr>
        <p:blipFill>
          <a:blip r:embed="rId4"/>
          <a:stretch>
            <a:fillRect/>
          </a:stretch>
        </p:blipFill>
        <p:spPr>
          <a:xfrm>
            <a:off x="1457960" y="2332990"/>
            <a:ext cx="3380740" cy="3328670"/>
          </a:xfrm>
          <a:prstGeom prst="rect">
            <a:avLst/>
          </a:prstGeom>
          <a:noFill/>
          <a:ln w="9525">
            <a:noFill/>
          </a:ln>
        </p:spPr>
      </p:pic>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grpSp>
        <p:nvGrpSpPr>
          <p:cNvPr id="2" name="组合 1"/>
          <p:cNvGrpSpPr/>
          <p:nvPr/>
        </p:nvGrpSpPr>
        <p:grpSpPr>
          <a:xfrm>
            <a:off x="-241935" y="0"/>
            <a:ext cx="11530330" cy="4379595"/>
            <a:chOff x="-359" y="0"/>
            <a:chExt cx="18158" cy="6897"/>
          </a:xfrm>
        </p:grpSpPr>
        <p:grpSp>
          <p:nvGrpSpPr>
            <p:cNvPr id="30" name="组合 29"/>
            <p:cNvGrpSpPr/>
            <p:nvPr/>
          </p:nvGrpSpPr>
          <p:grpSpPr>
            <a:xfrm>
              <a:off x="1950" y="4349"/>
              <a:ext cx="15849" cy="2548"/>
              <a:chOff x="1950" y="4349"/>
              <a:chExt cx="15849" cy="2548"/>
            </a:xfrm>
          </p:grpSpPr>
          <p:sp>
            <p:nvSpPr>
              <p:cNvPr id="49" name="矩形 48"/>
              <p:cNvSpPr/>
              <p:nvPr/>
            </p:nvSpPr>
            <p:spPr>
              <a:xfrm>
                <a:off x="8078" y="5211"/>
                <a:ext cx="1029" cy="725"/>
              </a:xfrm>
              <a:prstGeom prst="rect">
                <a:avLst/>
              </a:prstGeom>
            </p:spPr>
            <p:txBody>
              <a:bodyPr wrap="square" lIns="91440" tIns="45720" rIns="91440" bIns="45720">
                <a:spAutoFit/>
              </a:bodyPr>
              <a:lstStyle/>
              <a:p>
                <a:pPr lvl="0" algn="ctr"/>
                <a:r>
                  <a:rPr lang="en-US" altLang="zh-CN" sz="2400" b="1" dirty="0">
                    <a:solidFill>
                      <a:srgbClr val="FFFFFF"/>
                    </a:solidFill>
                    <a:latin typeface="思源宋体" panose="02020400000000000000" charset="-122"/>
                    <a:ea typeface="思源宋体" panose="02020400000000000000" charset="-122"/>
                  </a:rPr>
                  <a:t>01</a:t>
                </a:r>
              </a:p>
            </p:txBody>
          </p:sp>
          <p:sp>
            <p:nvSpPr>
              <p:cNvPr id="53" name="矩形 52"/>
              <p:cNvSpPr/>
              <p:nvPr/>
            </p:nvSpPr>
            <p:spPr>
              <a:xfrm>
                <a:off x="10093" y="6172"/>
                <a:ext cx="1029" cy="725"/>
              </a:xfrm>
              <a:prstGeom prst="rect">
                <a:avLst/>
              </a:prstGeom>
            </p:spPr>
            <p:txBody>
              <a:bodyPr wrap="square" lIns="91440" tIns="45720" rIns="91440" bIns="45720">
                <a:spAutoFit/>
              </a:bodyPr>
              <a:lstStyle/>
              <a:p>
                <a:pPr lvl="0" algn="ctr"/>
                <a:r>
                  <a:rPr lang="en-US" altLang="zh-CN" sz="2400" b="1" dirty="0">
                    <a:solidFill>
                      <a:srgbClr val="FFFFFF"/>
                    </a:solidFill>
                    <a:latin typeface="思源宋体" panose="02020400000000000000" charset="-122"/>
                    <a:ea typeface="思源宋体" panose="02020400000000000000" charset="-122"/>
                  </a:rPr>
                  <a:t>03</a:t>
                </a:r>
              </a:p>
            </p:txBody>
          </p:sp>
          <p:sp>
            <p:nvSpPr>
              <p:cNvPr id="54" name="矩形 53"/>
              <p:cNvSpPr/>
              <p:nvPr/>
            </p:nvSpPr>
            <p:spPr>
              <a:xfrm>
                <a:off x="10795" y="5642"/>
                <a:ext cx="1988" cy="434"/>
              </a:xfrm>
              <a:prstGeom prst="rect">
                <a:avLst/>
              </a:prstGeom>
            </p:spPr>
            <p:txBody>
              <a:bodyPr wrap="square" lIns="91440" tIns="45720" rIns="91440" bIns="45720">
                <a:spAutoFit/>
              </a:bodyPr>
              <a:lstStyle/>
              <a:p>
                <a:pPr lvl="0" algn="ctr"/>
                <a:r>
                  <a:rPr lang="en-US" altLang="zh-CN" sz="1200" b="1" dirty="0">
                    <a:solidFill>
                      <a:schemeClr val="bg1"/>
                    </a:solidFill>
                    <a:latin typeface="思源宋体" panose="02020400000000000000" charset="-122"/>
                    <a:ea typeface="思源宋体" panose="02020400000000000000" charset="-122"/>
                    <a:sym typeface="+mn-ea"/>
                  </a:rPr>
                  <a:t>TEXT HERE</a:t>
                </a:r>
              </a:p>
            </p:txBody>
          </p:sp>
          <p:sp>
            <p:nvSpPr>
              <p:cNvPr id="58" name="矩形 47"/>
              <p:cNvSpPr>
                <a:spLocks noChangeArrowheads="1"/>
              </p:cNvSpPr>
              <p:nvPr/>
            </p:nvSpPr>
            <p:spPr bwMode="auto">
              <a:xfrm>
                <a:off x="1950" y="4349"/>
                <a:ext cx="15849" cy="546"/>
              </a:xfrm>
              <a:prstGeom prst="rect">
                <a:avLst/>
              </a:prstGeom>
              <a:noFill/>
              <a:ln>
                <a:noFill/>
              </a:ln>
            </p:spPr>
            <p:txBody>
              <a:bodyPr wrap="square" lIns="67387" tIns="33694" rIns="67387" bIns="3369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indent="0" algn="l">
                  <a:lnSpc>
                    <a:spcPct val="130000"/>
                  </a:lnSpc>
                  <a:spcBef>
                    <a:spcPts val="20"/>
                  </a:spcBef>
                  <a:spcAft>
                    <a:spcPts val="0"/>
                  </a:spcAft>
                  <a:buNone/>
                </a:pPr>
                <a:r>
                  <a:rPr lang="en-US" sz="1400" dirty="0">
                    <a:solidFill>
                      <a:schemeClr val="tx1">
                        <a:lumMod val="65000"/>
                        <a:lumOff val="35000"/>
                      </a:schemeClr>
                    </a:solidFill>
                    <a:ea typeface="思源宋体" panose="02020400000000000000" charset="-122"/>
                    <a:cs typeface="思源宋体" panose="02020400000000000000" charset="-122"/>
                    <a:sym typeface="+mn-ea"/>
                  </a:rPr>
                  <a:t>      </a:t>
                </a:r>
                <a:endParaRPr lang="en-US" sz="1400" baseline="30000" dirty="0">
                  <a:solidFill>
                    <a:schemeClr val="tx1">
                      <a:lumMod val="65000"/>
                      <a:lumOff val="35000"/>
                    </a:schemeClr>
                  </a:solidFill>
                  <a:uFillTx/>
                  <a:ea typeface="思源宋体" panose="02020400000000000000" charset="-122"/>
                  <a:cs typeface="思源宋体" panose="02020400000000000000" charset="-122"/>
                  <a:sym typeface="+mn-ea"/>
                </a:endParaRPr>
              </a:p>
            </p:txBody>
          </p:sp>
        </p:grpSp>
        <p:grpSp>
          <p:nvGrpSpPr>
            <p:cNvPr id="65" name="组合 64"/>
            <p:cNvGrpSpPr/>
            <p:nvPr/>
          </p:nvGrpSpPr>
          <p:grpSpPr>
            <a:xfrm>
              <a:off x="-359" y="0"/>
              <a:ext cx="2564" cy="2222"/>
              <a:chOff x="-249" y="-12"/>
              <a:chExt cx="1780" cy="1542"/>
            </a:xfrm>
          </p:grpSpPr>
          <p:sp>
            <p:nvSpPr>
              <p:cNvPr id="66" name="直角三角形 65"/>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直角三角形 6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1579" y="458"/>
              <a:ext cx="7033" cy="1016"/>
            </a:xfrm>
            <a:prstGeom prst="rect">
              <a:avLst/>
            </a:prstGeom>
            <a:noFill/>
          </p:spPr>
          <p:txBody>
            <a:bodyPr wrap="square" rtlCol="0">
              <a:spAutoFit/>
            </a:bodyPr>
            <a:lstStyle/>
            <a:p>
              <a:pPr algn="l"/>
              <a:r>
                <a:rPr lang="zh-CN" altLang="en-US" sz="3600" b="1">
                  <a:solidFill>
                    <a:srgbClr val="1C4F90"/>
                  </a:solidFill>
                  <a:latin typeface="思源宋体" panose="02020400000000000000" charset="-122"/>
                  <a:ea typeface="思源宋体" panose="02020400000000000000" charset="-122"/>
                </a:rPr>
                <a:t>增强能力</a:t>
              </a:r>
            </a:p>
          </p:txBody>
        </p:sp>
        <p:sp>
          <p:nvSpPr>
            <p:cNvPr id="69" name="文本框 68"/>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sp>
        <p:nvSpPr>
          <p:cNvPr id="7" name="文本框 6"/>
          <p:cNvSpPr txBox="1"/>
          <p:nvPr/>
        </p:nvSpPr>
        <p:spPr>
          <a:xfrm>
            <a:off x="5454650" y="1692910"/>
            <a:ext cx="6075680" cy="3692525"/>
          </a:xfrm>
          <a:prstGeom prst="rect">
            <a:avLst/>
          </a:prstGeom>
          <a:noFill/>
        </p:spPr>
        <p:txBody>
          <a:bodyPr wrap="square" rtlCol="0" anchor="t">
            <a:spAutoFit/>
          </a:bodyPr>
          <a:lstStyle/>
          <a:p>
            <a:r>
              <a:rPr lang="zh-CN" altLang="en-US" dirty="0">
                <a:latin typeface="Arial" panose="020B0604020202020204" pitchFamily="34" charset="0"/>
                <a:ea typeface="宋体" panose="02010600030101010101" pitchFamily="2" charset="-122"/>
                <a:sym typeface="+mn-ea"/>
              </a:rPr>
              <a:t>随着云计算的快速发展，可穿戴设备带给用户的计算能力将是极其强大的。由于可穿戴设备几乎跟人体融为一体，其所带来的强大计算能力就如与生俱来一般，就像我们每一个人都拥有了超能力一般。想象一下，不需要打开手机、打开浏览器，眨眨眼睛就能够知道明天的天气，扫一眼英文报纸就可以出现即时翻译的结果，站在商场外就看到有没有商家在打折，坐在车里就能看到十公里外的路况，这难道不是只有超人才有的能力吗？</a:t>
            </a:r>
            <a:endParaRPr lang="zh-CN" altLang="en-US" dirty="0">
              <a:latin typeface="Arial" panose="020B0604020202020204" pitchFamily="34" charset="0"/>
              <a:ea typeface="宋体" panose="02010600030101010101" pitchFamily="2" charset="-122"/>
            </a:endParaRPr>
          </a:p>
          <a:p>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sym typeface="+mn-ea"/>
              </a:rPr>
              <a:t>人类跟大多数动物相比最重要的优势就是能够使用工具，我们也一直试图直接增强人类的能力，可穿戴设备或许就是实现这个目的的第一步。随着生物科技的发展，或许在将来，可穿戴设备会进化成植入人体式的智能设备。</a:t>
            </a:r>
            <a:endParaRPr lang="zh-CN" altLang="en-US" dirty="0"/>
          </a:p>
        </p:txBody>
      </p:sp>
      <p:pic>
        <p:nvPicPr>
          <p:cNvPr id="3077" name="图片 7" descr="2158814edd5b5eb2b4d509759094c9f"/>
          <p:cNvPicPr>
            <a:picLocks noChangeAspect="1"/>
          </p:cNvPicPr>
          <p:nvPr/>
        </p:nvPicPr>
        <p:blipFill>
          <a:blip r:embed="rId4"/>
          <a:stretch>
            <a:fillRect/>
          </a:stretch>
        </p:blipFill>
        <p:spPr>
          <a:xfrm>
            <a:off x="769303" y="2773045"/>
            <a:ext cx="3981450" cy="1895475"/>
          </a:xfrm>
          <a:prstGeom prst="rect">
            <a:avLst/>
          </a:prstGeom>
          <a:noFill/>
          <a:ln w="9525">
            <a:noFill/>
          </a:ln>
        </p:spPr>
      </p:pic>
    </p:spTree>
    <p:custDataLst>
      <p:tags r:id="rId1"/>
    </p:custDataLst>
  </p:cSld>
  <p:clrMapOvr>
    <a:masterClrMapping/>
  </p:clrMapOvr>
  <p:transition advTm="2000">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367280" y="2244407"/>
            <a:ext cx="2080895" cy="3170555"/>
            <a:chOff x="1781" y="3292"/>
            <a:chExt cx="3277" cy="4993"/>
          </a:xfrm>
        </p:grpSpPr>
        <p:sp>
          <p:nvSpPr>
            <p:cNvPr id="4" name="矩形 3"/>
            <p:cNvSpPr/>
            <p:nvPr/>
          </p:nvSpPr>
          <p:spPr>
            <a:xfrm rot="5400000">
              <a:off x="923" y="4150"/>
              <a:ext cx="4993" cy="3277"/>
            </a:xfrm>
            <a:prstGeom prst="rect">
              <a:avLst/>
            </a:prstGeom>
            <a:noFill/>
            <a:ln w="111125" cap="rnd">
              <a:solidFill>
                <a:schemeClr val="bg2">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宋体" panose="02020400000000000000" charset="-122"/>
              </a:endParaRPr>
            </a:p>
          </p:txBody>
        </p:sp>
        <p:sp>
          <p:nvSpPr>
            <p:cNvPr id="5" name="矩形 4"/>
            <p:cNvSpPr/>
            <p:nvPr/>
          </p:nvSpPr>
          <p:spPr>
            <a:xfrm>
              <a:off x="1781" y="4518"/>
              <a:ext cx="3277" cy="71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宋体" panose="02020400000000000000" charset="-122"/>
              </a:endParaRPr>
            </a:p>
          </p:txBody>
        </p:sp>
        <p:sp>
          <p:nvSpPr>
            <p:cNvPr id="14" name="文本框 13"/>
            <p:cNvSpPr txBox="1"/>
            <p:nvPr/>
          </p:nvSpPr>
          <p:spPr>
            <a:xfrm>
              <a:off x="1889" y="5422"/>
              <a:ext cx="3060" cy="58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31" name="文本框 30"/>
            <p:cNvSpPr txBox="1"/>
            <p:nvPr/>
          </p:nvSpPr>
          <p:spPr>
            <a:xfrm>
              <a:off x="2581" y="3695"/>
              <a:ext cx="1678" cy="628"/>
            </a:xfrm>
            <a:prstGeom prst="rect">
              <a:avLst/>
            </a:prstGeom>
            <a:noFill/>
          </p:spPr>
          <p:txBody>
            <a:bodyPr wrap="square" rtlCol="0">
              <a:spAutoFit/>
            </a:bodyPr>
            <a:lstStyle/>
            <a:p>
              <a:pPr algn="ctr"/>
              <a:r>
                <a:rPr lang="en-US" altLang="zh-CN" sz="20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01</a:t>
              </a:r>
            </a:p>
          </p:txBody>
        </p:sp>
      </p:grpSp>
      <p:grpSp>
        <p:nvGrpSpPr>
          <p:cNvPr id="39" name="组合 38"/>
          <p:cNvGrpSpPr/>
          <p:nvPr/>
        </p:nvGrpSpPr>
        <p:grpSpPr>
          <a:xfrm>
            <a:off x="7618095" y="2244407"/>
            <a:ext cx="2080895" cy="3170555"/>
            <a:chOff x="1781" y="3292"/>
            <a:chExt cx="3277" cy="4993"/>
          </a:xfrm>
        </p:grpSpPr>
        <p:sp>
          <p:nvSpPr>
            <p:cNvPr id="40" name="矩形 39"/>
            <p:cNvSpPr/>
            <p:nvPr/>
          </p:nvSpPr>
          <p:spPr>
            <a:xfrm rot="5400000">
              <a:off x="923" y="4150"/>
              <a:ext cx="4993" cy="3277"/>
            </a:xfrm>
            <a:prstGeom prst="rect">
              <a:avLst/>
            </a:prstGeom>
            <a:noFill/>
            <a:ln w="111125" cap="rnd">
              <a:solidFill>
                <a:schemeClr val="bg2">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1" name="矩形 40"/>
            <p:cNvSpPr/>
            <p:nvPr/>
          </p:nvSpPr>
          <p:spPr>
            <a:xfrm>
              <a:off x="1781" y="4518"/>
              <a:ext cx="3277" cy="71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4" name="文本框 43"/>
            <p:cNvSpPr txBox="1"/>
            <p:nvPr/>
          </p:nvSpPr>
          <p:spPr>
            <a:xfrm>
              <a:off x="2581" y="3695"/>
              <a:ext cx="1678" cy="628"/>
            </a:xfrm>
            <a:prstGeom prst="rect">
              <a:avLst/>
            </a:prstGeom>
            <a:noFill/>
          </p:spPr>
          <p:txBody>
            <a:bodyPr wrap="square" rtlCol="0">
              <a:spAutoFit/>
            </a:bodyPr>
            <a:lstStyle/>
            <a:p>
              <a:pPr algn="ctr"/>
              <a:r>
                <a:rPr lang="en-US" altLang="zh-CN" sz="20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03</a:t>
              </a:r>
            </a:p>
          </p:txBody>
        </p:sp>
      </p:grpSp>
      <p:grpSp>
        <p:nvGrpSpPr>
          <p:cNvPr id="2" name="组合 1"/>
          <p:cNvGrpSpPr/>
          <p:nvPr/>
        </p:nvGrpSpPr>
        <p:grpSpPr>
          <a:xfrm>
            <a:off x="-227965" y="0"/>
            <a:ext cx="1628140" cy="1410970"/>
            <a:chOff x="-249" y="-12"/>
            <a:chExt cx="1780" cy="1542"/>
          </a:xfrm>
        </p:grpSpPr>
        <p:sp>
          <p:nvSpPr>
            <p:cNvPr id="6" name="直角三角形 5"/>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2665" y="290830"/>
            <a:ext cx="4465955" cy="645160"/>
          </a:xfrm>
          <a:prstGeom prst="rect">
            <a:avLst/>
          </a:prstGeom>
          <a:noFill/>
        </p:spPr>
        <p:txBody>
          <a:bodyPr wrap="square" rtlCol="0">
            <a:spAutoFit/>
          </a:bodyPr>
          <a:lstStyle/>
          <a:p>
            <a:pPr algn="l"/>
            <a:r>
              <a:rPr lang="zh-CN" altLang="en-US" sz="3600" b="1" dirty="0">
                <a:solidFill>
                  <a:srgbClr val="1C4F90"/>
                </a:solidFill>
                <a:latin typeface="思源宋体" panose="02020400000000000000" charset="-122"/>
                <a:ea typeface="思源宋体" panose="02020400000000000000" charset="-122"/>
              </a:rPr>
              <a:t>投资方角度</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53" name="文本框 52"/>
          <p:cNvSpPr txBox="1"/>
          <p:nvPr/>
        </p:nvSpPr>
        <p:spPr>
          <a:xfrm>
            <a:off x="2699524" y="4151976"/>
            <a:ext cx="1415772" cy="584775"/>
          </a:xfrm>
          <a:prstGeom prst="rect">
            <a:avLst/>
          </a:prstGeom>
          <a:noFill/>
        </p:spPr>
        <p:txBody>
          <a:bodyPr wrap="none" rtlCol="0">
            <a:spAutoFit/>
          </a:bodyPr>
          <a:lstStyle/>
          <a:p>
            <a:r>
              <a:rPr lang="zh-CN" altLang="en-US" sz="3200" b="1" dirty="0">
                <a:solidFill>
                  <a:srgbClr val="264D88"/>
                </a:solidFill>
                <a:latin typeface="思源宋体" panose="02020400000000000000" charset="-122"/>
                <a:ea typeface="思源宋体" panose="02020400000000000000" charset="-122"/>
              </a:rPr>
              <a:t>产业链</a:t>
            </a:r>
          </a:p>
        </p:txBody>
      </p:sp>
      <p:sp>
        <p:nvSpPr>
          <p:cNvPr id="23" name="文本框 22"/>
          <p:cNvSpPr txBox="1"/>
          <p:nvPr/>
        </p:nvSpPr>
        <p:spPr>
          <a:xfrm>
            <a:off x="7745471" y="4151977"/>
            <a:ext cx="1826141" cy="584775"/>
          </a:xfrm>
          <a:prstGeom prst="rect">
            <a:avLst/>
          </a:prstGeom>
          <a:noFill/>
        </p:spPr>
        <p:txBody>
          <a:bodyPr wrap="none" rtlCol="0">
            <a:spAutoFit/>
          </a:bodyPr>
          <a:lstStyle/>
          <a:p>
            <a:r>
              <a:rPr lang="zh-CN" altLang="en-US" sz="3200" b="1" dirty="0">
                <a:solidFill>
                  <a:srgbClr val="264D88"/>
                </a:solidFill>
                <a:latin typeface="思源宋体" panose="02020400000000000000" charset="-122"/>
                <a:ea typeface="思源宋体" panose="02020400000000000000" charset="-122"/>
              </a:rPr>
              <a:t>产业利益</a:t>
            </a:r>
          </a:p>
        </p:txBody>
      </p:sp>
    </p:spTree>
    <p:custDataLst>
      <p:tags r:id="rId1"/>
    </p:custDataLst>
    <p:extLst>
      <p:ext uri="{BB962C8B-B14F-4D97-AF65-F5344CB8AC3E}">
        <p14:creationId xmlns:p14="http://schemas.microsoft.com/office/powerpoint/2010/main" val="3035129847"/>
      </p:ext>
    </p:extLst>
  </p:cSld>
  <p:clrMapOvr>
    <a:masterClrMapping/>
  </p:clrMapOvr>
  <p:transition advTm="2000">
    <p:plu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2800" y="-79899"/>
            <a:ext cx="11543665" cy="6352540"/>
            <a:chOff x="-359" y="0"/>
            <a:chExt cx="18179" cy="10004"/>
          </a:xfrm>
        </p:grpSpPr>
        <p:sp>
          <p:nvSpPr>
            <p:cNvPr id="12" name="文本框 11"/>
            <p:cNvSpPr txBox="1"/>
            <p:nvPr/>
          </p:nvSpPr>
          <p:spPr>
            <a:xfrm>
              <a:off x="11173" y="6699"/>
              <a:ext cx="6647" cy="3305"/>
            </a:xfrm>
            <a:prstGeom prst="rect">
              <a:avLst/>
            </a:prstGeom>
            <a:noFill/>
          </p:spPr>
          <p:txBody>
            <a:bodyPr wrap="square" rtlCol="0">
              <a:spAutoFit/>
            </a:bodyPr>
            <a:lstStyle/>
            <a:p>
              <a:r>
                <a:rPr lang="zh-CN" altLang="en-US" dirty="0"/>
                <a:t>智能可穿戴设备在军事领域的应用主要包括作战指挥、日常监管等。军用智能可穿戴设备支持探测目标的武器瞄准、数据显示、态势感知等多种作战功能，并对军方监测范围内的目标进行位置判定、身份认证、敌我识别。</a:t>
              </a:r>
            </a:p>
            <a:p>
              <a:pPr algn="l"/>
              <a:r>
                <a:rPr lang="zh-CN" altLang="en-US" sz="2000" b="1" dirty="0">
                  <a:solidFill>
                    <a:schemeClr val="bg1"/>
                  </a:solidFill>
                  <a:latin typeface="思源宋体" panose="02020400000000000000" charset="-122"/>
                  <a:ea typeface="思源宋体" panose="02020400000000000000" charset="-122"/>
                  <a:cs typeface="思源宋体" panose="02020400000000000000" charset="-122"/>
                </a:rPr>
                <a:t>题</a:t>
              </a:r>
            </a:p>
          </p:txBody>
        </p:sp>
        <p:sp>
          <p:nvSpPr>
            <p:cNvPr id="86" name="文本框 85"/>
            <p:cNvSpPr txBox="1"/>
            <p:nvPr/>
          </p:nvSpPr>
          <p:spPr>
            <a:xfrm>
              <a:off x="11173" y="2026"/>
              <a:ext cx="6354" cy="3199"/>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Tx/>
                <a:buNone/>
                <a:defRPr/>
              </a:pPr>
              <a:endPar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a:p>
              <a:r>
                <a:rPr lang="zh-CN" altLang="en-US" dirty="0"/>
                <a:t>如松下设计了动力外骨骼</a:t>
              </a:r>
              <a:r>
                <a:rPr lang="en-US" altLang="zh-CN" dirty="0"/>
                <a:t>AWN-03B</a:t>
              </a:r>
              <a:r>
                <a:rPr lang="zh-CN" altLang="en-US" dirty="0"/>
                <a:t>，帮助装卸作业者减轻负担。借助可穿戴设备整合全世界的专家资源可以解决各个复杂情景下的工业问题，改变能源、建筑等行业的检查、维修和利用重型设备资产的方式。</a:t>
              </a:r>
            </a:p>
          </p:txBody>
        </p:sp>
        <p:grpSp>
          <p:nvGrpSpPr>
            <p:cNvPr id="14" name="组合 13"/>
            <p:cNvGrpSpPr/>
            <p:nvPr/>
          </p:nvGrpSpPr>
          <p:grpSpPr>
            <a:xfrm>
              <a:off x="-359" y="0"/>
              <a:ext cx="2564" cy="2222"/>
              <a:chOff x="-249" y="-12"/>
              <a:chExt cx="1780" cy="1542"/>
            </a:xfrm>
          </p:grpSpPr>
          <p:sp>
            <p:nvSpPr>
              <p:cNvPr id="15" name="直角三角形 1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579" y="458"/>
              <a:ext cx="7033" cy="1018"/>
            </a:xfrm>
            <a:prstGeom prst="rect">
              <a:avLst/>
            </a:prstGeom>
            <a:noFill/>
          </p:spPr>
          <p:txBody>
            <a:bodyPr wrap="square" rtlCol="0">
              <a:spAutoFit/>
            </a:bodyPr>
            <a:lstStyle/>
            <a:p>
              <a:pPr algn="l"/>
              <a:r>
                <a:rPr lang="zh-CN" altLang="en-US" sz="3600" b="1" dirty="0">
                  <a:solidFill>
                    <a:srgbClr val="1C4F90"/>
                  </a:solidFill>
                  <a:latin typeface="思源宋体" panose="02020400000000000000" charset="-122"/>
                  <a:ea typeface="思源宋体" panose="02020400000000000000" charset="-122"/>
                </a:rPr>
                <a:t>产业链</a:t>
              </a:r>
            </a:p>
          </p:txBody>
        </p:sp>
        <p:sp>
          <p:nvSpPr>
            <p:cNvPr id="18" name="文本框 17"/>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4" name="或者 3">
            <a:extLst>
              <a:ext uri="{FF2B5EF4-FFF2-40B4-BE49-F238E27FC236}">
                <a16:creationId xmlns:a16="http://schemas.microsoft.com/office/drawing/2014/main" id="{56B27E69-9C75-9847-8164-9ED843F93266}"/>
              </a:ext>
            </a:extLst>
          </p:cNvPr>
          <p:cNvSpPr/>
          <p:nvPr/>
        </p:nvSpPr>
        <p:spPr>
          <a:xfrm>
            <a:off x="4752975" y="2214149"/>
            <a:ext cx="2792730" cy="2701497"/>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F89DD764-0036-9F41-80D0-93752B6F3703}"/>
              </a:ext>
            </a:extLst>
          </p:cNvPr>
          <p:cNvSpPr txBox="1"/>
          <p:nvPr/>
        </p:nvSpPr>
        <p:spPr>
          <a:xfrm>
            <a:off x="5019993" y="2656316"/>
            <a:ext cx="1152207" cy="646331"/>
          </a:xfrm>
          <a:prstGeom prst="rect">
            <a:avLst/>
          </a:prstGeom>
          <a:noFill/>
        </p:spPr>
        <p:txBody>
          <a:bodyPr wrap="square" rtlCol="0" anchor="t">
            <a:spAutoFit/>
          </a:bodyPr>
          <a:lstStyle/>
          <a:p>
            <a:endParaRPr lang="en-US" altLang="zh-CN" dirty="0">
              <a:latin typeface="Arial" panose="020B0604020202020204" pitchFamily="34" charset="0"/>
              <a:ea typeface="宋体" panose="02010600030101010101" pitchFamily="2" charset="-122"/>
              <a:sym typeface="+mn-ea"/>
            </a:endParaRPr>
          </a:p>
          <a:p>
            <a:r>
              <a:rPr lang="zh-CN" altLang="en-US" b="1" dirty="0">
                <a:latin typeface="Arial" panose="020B0604020202020204" pitchFamily="34" charset="0"/>
                <a:ea typeface="宋体" panose="02010600030101010101" pitchFamily="2" charset="-122"/>
                <a:sym typeface="+mn-ea"/>
              </a:rPr>
              <a:t>消费领域</a:t>
            </a:r>
            <a:endParaRPr lang="zh-CN" altLang="en-US" b="1" dirty="0"/>
          </a:p>
        </p:txBody>
      </p:sp>
      <p:sp>
        <p:nvSpPr>
          <p:cNvPr id="20" name="文本框 19">
            <a:extLst>
              <a:ext uri="{FF2B5EF4-FFF2-40B4-BE49-F238E27FC236}">
                <a16:creationId xmlns:a16="http://schemas.microsoft.com/office/drawing/2014/main" id="{8A144207-952C-354D-939A-628355EE377C}"/>
              </a:ext>
            </a:extLst>
          </p:cNvPr>
          <p:cNvSpPr txBox="1"/>
          <p:nvPr/>
        </p:nvSpPr>
        <p:spPr>
          <a:xfrm>
            <a:off x="6172200" y="2656316"/>
            <a:ext cx="1152207" cy="646331"/>
          </a:xfrm>
          <a:prstGeom prst="rect">
            <a:avLst/>
          </a:prstGeom>
          <a:noFill/>
        </p:spPr>
        <p:txBody>
          <a:bodyPr wrap="square" rtlCol="0" anchor="t">
            <a:spAutoFit/>
          </a:bodyPr>
          <a:lstStyle/>
          <a:p>
            <a:endParaRPr lang="en-US" altLang="zh-CN" dirty="0">
              <a:latin typeface="Arial" panose="020B0604020202020204" pitchFamily="34" charset="0"/>
              <a:ea typeface="宋体" panose="02010600030101010101" pitchFamily="2" charset="-122"/>
              <a:sym typeface="+mn-ea"/>
            </a:endParaRPr>
          </a:p>
          <a:p>
            <a:r>
              <a:rPr lang="zh-CN" altLang="en-US" b="1" dirty="0">
                <a:latin typeface="Arial" panose="020B0604020202020204" pitchFamily="34" charset="0"/>
                <a:ea typeface="宋体" panose="02010600030101010101" pitchFamily="2" charset="-122"/>
                <a:sym typeface="+mn-ea"/>
              </a:rPr>
              <a:t>工业领域</a:t>
            </a:r>
            <a:endParaRPr lang="zh-CN" altLang="en-US" b="1" dirty="0"/>
          </a:p>
        </p:txBody>
      </p:sp>
      <p:sp>
        <p:nvSpPr>
          <p:cNvPr id="21" name="文本框 20">
            <a:extLst>
              <a:ext uri="{FF2B5EF4-FFF2-40B4-BE49-F238E27FC236}">
                <a16:creationId xmlns:a16="http://schemas.microsoft.com/office/drawing/2014/main" id="{C014B854-70D0-5D40-B6AE-06E1D50C7920}"/>
              </a:ext>
            </a:extLst>
          </p:cNvPr>
          <p:cNvSpPr txBox="1"/>
          <p:nvPr/>
        </p:nvSpPr>
        <p:spPr>
          <a:xfrm>
            <a:off x="5019993" y="3622909"/>
            <a:ext cx="1152207" cy="646331"/>
          </a:xfrm>
          <a:prstGeom prst="rect">
            <a:avLst/>
          </a:prstGeom>
          <a:noFill/>
        </p:spPr>
        <p:txBody>
          <a:bodyPr wrap="square" rtlCol="0" anchor="t">
            <a:spAutoFit/>
          </a:bodyPr>
          <a:lstStyle/>
          <a:p>
            <a:endParaRPr lang="en-US" altLang="zh-CN" dirty="0">
              <a:latin typeface="Arial" panose="020B0604020202020204" pitchFamily="34" charset="0"/>
              <a:ea typeface="宋体" panose="02010600030101010101" pitchFamily="2" charset="-122"/>
              <a:sym typeface="+mn-ea"/>
            </a:endParaRPr>
          </a:p>
          <a:p>
            <a:r>
              <a:rPr lang="zh-CN" altLang="en-US" b="1" dirty="0">
                <a:latin typeface="Arial" panose="020B0604020202020204" pitchFamily="34" charset="0"/>
                <a:ea typeface="宋体" panose="02010600030101010101" pitchFamily="2" charset="-122"/>
                <a:sym typeface="+mn-ea"/>
              </a:rPr>
              <a:t>医疗领域</a:t>
            </a:r>
            <a:endParaRPr lang="zh-CN" altLang="en-US" b="1" dirty="0"/>
          </a:p>
        </p:txBody>
      </p:sp>
      <p:sp>
        <p:nvSpPr>
          <p:cNvPr id="22" name="文本框 21">
            <a:extLst>
              <a:ext uri="{FF2B5EF4-FFF2-40B4-BE49-F238E27FC236}">
                <a16:creationId xmlns:a16="http://schemas.microsoft.com/office/drawing/2014/main" id="{80E2EFD7-A76A-F04F-B435-9009801AC7D5}"/>
              </a:ext>
            </a:extLst>
          </p:cNvPr>
          <p:cNvSpPr txBox="1"/>
          <p:nvPr/>
        </p:nvSpPr>
        <p:spPr>
          <a:xfrm>
            <a:off x="6172200" y="3621750"/>
            <a:ext cx="1152207" cy="646331"/>
          </a:xfrm>
          <a:prstGeom prst="rect">
            <a:avLst/>
          </a:prstGeom>
          <a:noFill/>
        </p:spPr>
        <p:txBody>
          <a:bodyPr wrap="square" rtlCol="0" anchor="t">
            <a:spAutoFit/>
          </a:bodyPr>
          <a:lstStyle/>
          <a:p>
            <a:endParaRPr lang="en-US" altLang="zh-CN" dirty="0">
              <a:latin typeface="Arial" panose="020B0604020202020204" pitchFamily="34" charset="0"/>
              <a:ea typeface="宋体" panose="02010600030101010101" pitchFamily="2" charset="-122"/>
              <a:sym typeface="+mn-ea"/>
            </a:endParaRPr>
          </a:p>
          <a:p>
            <a:r>
              <a:rPr lang="zh-CN" altLang="en-US" b="1" dirty="0">
                <a:latin typeface="Arial" panose="020B0604020202020204" pitchFamily="34" charset="0"/>
                <a:ea typeface="宋体" panose="02010600030101010101" pitchFamily="2" charset="-122"/>
                <a:sym typeface="+mn-ea"/>
              </a:rPr>
              <a:t>军事领域</a:t>
            </a:r>
            <a:endParaRPr lang="zh-CN" altLang="en-US" b="1" dirty="0"/>
          </a:p>
        </p:txBody>
      </p:sp>
      <p:sp>
        <p:nvSpPr>
          <p:cNvPr id="5" name="文本框 4">
            <a:extLst>
              <a:ext uri="{FF2B5EF4-FFF2-40B4-BE49-F238E27FC236}">
                <a16:creationId xmlns:a16="http://schemas.microsoft.com/office/drawing/2014/main" id="{87372D50-872B-ED44-B0BF-84EF7664A4CE}"/>
              </a:ext>
            </a:extLst>
          </p:cNvPr>
          <p:cNvSpPr txBox="1"/>
          <p:nvPr/>
        </p:nvSpPr>
        <p:spPr>
          <a:xfrm>
            <a:off x="1000110" y="4176982"/>
            <a:ext cx="4036254" cy="1477328"/>
          </a:xfrm>
          <a:prstGeom prst="rect">
            <a:avLst/>
          </a:prstGeom>
          <a:noFill/>
        </p:spPr>
        <p:txBody>
          <a:bodyPr wrap="square" rtlCol="0">
            <a:spAutoFit/>
          </a:bodyPr>
          <a:lstStyle/>
          <a:p>
            <a:r>
              <a:rPr lang="zh-CN" altLang="en-US" dirty="0"/>
              <a:t>可穿戴医疗设备其真正意义在于植入人体、绑定人体，识别人体的体态特征、状态。可穿戴设备在医疗卫生领域主要应用于健康监测、疾病治疗、远程康复等方面。</a:t>
            </a:r>
            <a:endParaRPr kumimoji="1" lang="zh-CN" altLang="en-US" dirty="0"/>
          </a:p>
        </p:txBody>
      </p:sp>
      <p:sp>
        <p:nvSpPr>
          <p:cNvPr id="23" name="文本框 22">
            <a:extLst>
              <a:ext uri="{FF2B5EF4-FFF2-40B4-BE49-F238E27FC236}">
                <a16:creationId xmlns:a16="http://schemas.microsoft.com/office/drawing/2014/main" id="{E68C18E9-B485-B04A-890C-DB3B282A6CD8}"/>
              </a:ext>
            </a:extLst>
          </p:cNvPr>
          <p:cNvSpPr txBox="1"/>
          <p:nvPr/>
        </p:nvSpPr>
        <p:spPr>
          <a:xfrm>
            <a:off x="1052599" y="1176086"/>
            <a:ext cx="4036254" cy="2308324"/>
          </a:xfrm>
          <a:prstGeom prst="rect">
            <a:avLst/>
          </a:prstGeom>
          <a:noFill/>
        </p:spPr>
        <p:txBody>
          <a:bodyPr wrap="square" rtlCol="0">
            <a:spAutoFit/>
          </a:bodyPr>
          <a:lstStyle/>
          <a:p>
            <a:r>
              <a:rPr lang="zh-CN" altLang="en-US" dirty="0"/>
              <a:t>消费领域主要包括娱乐和体育运动方面。以运动手环为代表的运动健康类产品可测量时间、卡路里、步数和脉搏等。娱乐方面，智能手表、眼镜等可以更轻松地实现手机的全部功能，不仅可以用语音操作， 还可以视觉控制，能与环境互动，扩充现实。 </a:t>
            </a:r>
          </a:p>
          <a:p>
            <a:endParaRPr kumimoji="1" lang="zh-CN" altLang="en-US" dirty="0"/>
          </a:p>
        </p:txBody>
      </p:sp>
    </p:spTree>
    <p:custDataLst>
      <p:tags r:id="rId1"/>
    </p:custDataLst>
    <p:extLst>
      <p:ext uri="{BB962C8B-B14F-4D97-AF65-F5344CB8AC3E}">
        <p14:creationId xmlns:p14="http://schemas.microsoft.com/office/powerpoint/2010/main" val="1401586963"/>
      </p:ext>
    </p:ext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9070" y="-79899"/>
            <a:ext cx="11368405" cy="4995545"/>
            <a:chOff x="-359" y="0"/>
            <a:chExt cx="17903" cy="7867"/>
          </a:xfrm>
        </p:grpSpPr>
        <p:sp>
          <p:nvSpPr>
            <p:cNvPr id="12" name="文本框 11"/>
            <p:cNvSpPr txBox="1"/>
            <p:nvPr/>
          </p:nvSpPr>
          <p:spPr>
            <a:xfrm>
              <a:off x="10102" y="7239"/>
              <a:ext cx="7442" cy="628"/>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隐私问题</a:t>
              </a:r>
            </a:p>
          </p:txBody>
        </p:sp>
        <p:sp>
          <p:nvSpPr>
            <p:cNvPr id="86" name="文本框 85"/>
            <p:cNvSpPr txBox="1"/>
            <p:nvPr/>
          </p:nvSpPr>
          <p:spPr>
            <a:xfrm>
              <a:off x="9607" y="3801"/>
              <a:ext cx="7266" cy="1016"/>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Tx/>
                <a:buNone/>
                <a:defRPr/>
              </a:pPr>
              <a:endPar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grpSp>
          <p:nvGrpSpPr>
            <p:cNvPr id="14" name="组合 13"/>
            <p:cNvGrpSpPr/>
            <p:nvPr/>
          </p:nvGrpSpPr>
          <p:grpSpPr>
            <a:xfrm>
              <a:off x="-359" y="0"/>
              <a:ext cx="2564" cy="2222"/>
              <a:chOff x="-249" y="-12"/>
              <a:chExt cx="1780" cy="1542"/>
            </a:xfrm>
          </p:grpSpPr>
          <p:sp>
            <p:nvSpPr>
              <p:cNvPr id="15" name="直角三角形 1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579" y="458"/>
              <a:ext cx="7033" cy="1016"/>
            </a:xfrm>
            <a:prstGeom prst="rect">
              <a:avLst/>
            </a:prstGeom>
            <a:noFill/>
          </p:spPr>
          <p:txBody>
            <a:bodyPr wrap="square" rtlCol="0">
              <a:spAutoFit/>
            </a:bodyPr>
            <a:lstStyle/>
            <a:p>
              <a:pPr algn="l"/>
              <a:r>
                <a:rPr lang="zh-CN" altLang="en-US" sz="3600" b="1" dirty="0">
                  <a:solidFill>
                    <a:srgbClr val="1C4F90"/>
                  </a:solidFill>
                  <a:latin typeface="思源宋体" panose="02020400000000000000" charset="-122"/>
                  <a:ea typeface="思源宋体" panose="02020400000000000000" charset="-122"/>
                </a:rPr>
                <a:t>产业利益</a:t>
              </a:r>
            </a:p>
          </p:txBody>
        </p:sp>
        <p:sp>
          <p:nvSpPr>
            <p:cNvPr id="18" name="文本框 17"/>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26" name="文本框 25"/>
          <p:cNvSpPr txBox="1"/>
          <p:nvPr/>
        </p:nvSpPr>
        <p:spPr>
          <a:xfrm>
            <a:off x="5473637" y="2519680"/>
            <a:ext cx="6117568" cy="2308324"/>
          </a:xfrm>
          <a:prstGeom prst="rect">
            <a:avLst/>
          </a:prstGeom>
          <a:noFill/>
        </p:spPr>
        <p:txBody>
          <a:bodyPr wrap="square" rtlCol="0" anchor="t">
            <a:spAutoFit/>
          </a:bodyPr>
          <a:lstStyle/>
          <a:p>
            <a:endParaRPr lang="en-US" altLang="zh-CN" dirty="0">
              <a:latin typeface="Arial" panose="020B0604020202020204" pitchFamily="34" charset="0"/>
              <a:ea typeface="宋体" panose="02010600030101010101" pitchFamily="2" charset="-122"/>
              <a:sym typeface="+mn-ea"/>
            </a:endParaRPr>
          </a:p>
          <a:p>
            <a:r>
              <a:rPr lang="zh-CN" altLang="zh-CN" dirty="0"/>
              <a:t>据第三方机构 </a:t>
            </a:r>
            <a:r>
              <a:rPr lang="en-US" altLang="zh-CN" dirty="0" err="1"/>
              <a:t>Canalys</a:t>
            </a:r>
            <a:r>
              <a:rPr lang="en-US" altLang="zh-CN" dirty="0"/>
              <a:t> </a:t>
            </a:r>
            <a:r>
              <a:rPr lang="zh-CN" altLang="zh-CN" dirty="0"/>
              <a:t>数据显示，在全球范围内，可穿戴设备市场在</a:t>
            </a:r>
            <a:r>
              <a:rPr lang="en-US" altLang="zh-CN" dirty="0"/>
              <a:t>2021</a:t>
            </a:r>
            <a:r>
              <a:rPr lang="zh-CN" altLang="zh-CN" dirty="0"/>
              <a:t>年第二季度总出货量达到</a:t>
            </a:r>
            <a:r>
              <a:rPr lang="en-US" altLang="zh-CN" dirty="0"/>
              <a:t>4090</a:t>
            </a:r>
            <a:r>
              <a:rPr lang="zh-CN" altLang="zh-CN" dirty="0"/>
              <a:t>万台，同比增长</a:t>
            </a:r>
            <a:r>
              <a:rPr lang="en-US" altLang="zh-CN" dirty="0"/>
              <a:t>5.6%</a:t>
            </a:r>
            <a:r>
              <a:rPr lang="zh-CN" altLang="zh-CN" dirty="0"/>
              <a:t>。据前瞻产业研究院数据显示，</a:t>
            </a:r>
            <a:r>
              <a:rPr lang="en-US" altLang="zh-CN" dirty="0"/>
              <a:t>2020 </a:t>
            </a:r>
            <a:r>
              <a:rPr lang="zh-CN" altLang="zh-CN" dirty="0"/>
              <a:t>年，中国已成为可穿戴设备主要投融资区域，共发生</a:t>
            </a:r>
            <a:r>
              <a:rPr lang="en-US" altLang="zh-CN" dirty="0"/>
              <a:t>29 </a:t>
            </a:r>
            <a:r>
              <a:rPr lang="zh-CN" altLang="zh-CN" dirty="0"/>
              <a:t>起投融资事件，占全球投融资数量约</a:t>
            </a:r>
            <a:r>
              <a:rPr lang="en-US" altLang="zh-CN" dirty="0"/>
              <a:t>54.72%</a:t>
            </a:r>
            <a:r>
              <a:rPr lang="zh-CN" altLang="zh-CN" dirty="0"/>
              <a:t>。中国市场复合增长率近</a:t>
            </a:r>
            <a:r>
              <a:rPr lang="en-US" altLang="zh-CN" dirty="0"/>
              <a:t>30%</a:t>
            </a:r>
            <a:r>
              <a:rPr lang="zh-CN" altLang="zh-CN" dirty="0"/>
              <a:t>。千亿级的市场规模，也吸引了互联网、科技等领域的龙头企业竞相角逐。苹果、小米、华为、 荣耀等厂商纷纷入局。</a:t>
            </a:r>
          </a:p>
        </p:txBody>
      </p:sp>
      <p:pic>
        <p:nvPicPr>
          <p:cNvPr id="13" name="Picture 1" descr="page4image211290976">
            <a:extLst>
              <a:ext uri="{FF2B5EF4-FFF2-40B4-BE49-F238E27FC236}">
                <a16:creationId xmlns:a16="http://schemas.microsoft.com/office/drawing/2014/main" id="{B3B37E18-4C06-DE4A-A743-AC83014170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65" y="2519680"/>
            <a:ext cx="4015126" cy="26806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05642241"/>
      </p:ext>
    </p:ext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6505" y="-1269365"/>
            <a:ext cx="14789150" cy="9489440"/>
            <a:chOff x="-1963" y="-1999"/>
            <a:chExt cx="23290" cy="14944"/>
          </a:xfrm>
        </p:grpSpPr>
        <p:grpSp>
          <p:nvGrpSpPr>
            <p:cNvPr id="11" name="组合 10"/>
            <p:cNvGrpSpPr/>
            <p:nvPr/>
          </p:nvGrpSpPr>
          <p:grpSpPr>
            <a:xfrm>
              <a:off x="-1963" y="-1999"/>
              <a:ext cx="6600" cy="4024"/>
              <a:chOff x="-1277" y="-1319"/>
              <a:chExt cx="4304" cy="2624"/>
            </a:xfrm>
          </p:grpSpPr>
          <p:sp>
            <p:nvSpPr>
              <p:cNvPr id="3" name="直角三角形 2"/>
              <p:cNvSpPr/>
              <p:nvPr/>
            </p:nvSpPr>
            <p:spPr>
              <a:xfrm rot="2700000" flipH="1">
                <a:off x="-1277" y="-1319"/>
                <a:ext cx="2624" cy="2624"/>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sp>
            <p:nvSpPr>
              <p:cNvPr id="30" name="直角三角形 29"/>
              <p:cNvSpPr/>
              <p:nvPr/>
            </p:nvSpPr>
            <p:spPr>
              <a:xfrm rot="2700000" flipH="1">
                <a:off x="403" y="-1319"/>
                <a:ext cx="2624" cy="2624"/>
              </a:xfrm>
              <a:prstGeom prst="rtTriangle">
                <a:avLst/>
              </a:prstGeom>
              <a:solidFill>
                <a:srgbClr val="1C4F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grpSp>
        <p:sp>
          <p:nvSpPr>
            <p:cNvPr id="34" name="文本框 33"/>
            <p:cNvSpPr txBox="1"/>
            <p:nvPr/>
          </p:nvSpPr>
          <p:spPr>
            <a:xfrm>
              <a:off x="4291" y="4202"/>
              <a:ext cx="10486" cy="2082"/>
            </a:xfrm>
            <a:prstGeom prst="rect">
              <a:avLst/>
            </a:prstGeom>
            <a:noFill/>
          </p:spPr>
          <p:txBody>
            <a:bodyPr wrap="square" rtlCol="0">
              <a:spAutoFit/>
            </a:bodyPr>
            <a:lstStyle/>
            <a:p>
              <a:pPr algn="dist"/>
              <a:r>
                <a:rPr lang="zh-CN" altLang="en-US" sz="8000" b="1">
                  <a:solidFill>
                    <a:srgbClr val="1C4F90"/>
                  </a:solidFill>
                  <a:latin typeface="思源宋体" panose="02020400000000000000" charset="-122"/>
                  <a:ea typeface="思源宋体" panose="02020400000000000000" charset="-122"/>
                  <a:sym typeface="+mn-ea"/>
                </a:rPr>
                <a:t>社会风险</a:t>
              </a:r>
            </a:p>
          </p:txBody>
        </p:sp>
        <p:grpSp>
          <p:nvGrpSpPr>
            <p:cNvPr id="14" name="组合 13"/>
            <p:cNvGrpSpPr/>
            <p:nvPr/>
          </p:nvGrpSpPr>
          <p:grpSpPr>
            <a:xfrm>
              <a:off x="8459" y="1561"/>
              <a:ext cx="2150" cy="2052"/>
              <a:chOff x="8884" y="1621"/>
              <a:chExt cx="2150" cy="2052"/>
            </a:xfrm>
          </p:grpSpPr>
          <p:sp>
            <p:nvSpPr>
              <p:cNvPr id="13" name="直角三角形 12"/>
              <p:cNvSpPr/>
              <p:nvPr/>
            </p:nvSpPr>
            <p:spPr>
              <a:xfrm rot="2700000" flipH="1">
                <a:off x="8933" y="1621"/>
                <a:ext cx="2052" cy="2052"/>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sp>
            <p:nvSpPr>
              <p:cNvPr id="51" name="等腰三角形 50"/>
              <p:cNvSpPr/>
              <p:nvPr/>
            </p:nvSpPr>
            <p:spPr>
              <a:xfrm flipV="1">
                <a:off x="8884" y="2319"/>
                <a:ext cx="2151" cy="1355"/>
              </a:xfrm>
              <a:prstGeom prs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grpSp>
        <p:sp>
          <p:nvSpPr>
            <p:cNvPr id="15" name="文本框 14"/>
            <p:cNvSpPr txBox="1"/>
            <p:nvPr/>
          </p:nvSpPr>
          <p:spPr>
            <a:xfrm>
              <a:off x="9003" y="2171"/>
              <a:ext cx="1064" cy="1016"/>
            </a:xfrm>
            <a:prstGeom prst="rect">
              <a:avLst/>
            </a:prstGeom>
            <a:noFill/>
          </p:spPr>
          <p:txBody>
            <a:bodyPr wrap="none" rtlCol="0">
              <a:spAutoFit/>
            </a:bodyPr>
            <a:lstStyle/>
            <a:p>
              <a:pPr algn="ctr"/>
              <a:r>
                <a:rPr lang="en-US" altLang="zh-CN" sz="3600">
                  <a:solidFill>
                    <a:schemeClr val="bg1"/>
                  </a:solidFill>
                  <a:latin typeface="思源宋体" panose="02020400000000000000" charset="-122"/>
                  <a:ea typeface="思源宋体" panose="02020400000000000000" charset="-122"/>
                </a:rPr>
                <a:t>04</a:t>
              </a:r>
            </a:p>
          </p:txBody>
        </p:sp>
        <p:grpSp>
          <p:nvGrpSpPr>
            <p:cNvPr id="12" name="组合 11"/>
            <p:cNvGrpSpPr/>
            <p:nvPr/>
          </p:nvGrpSpPr>
          <p:grpSpPr>
            <a:xfrm>
              <a:off x="14263" y="8638"/>
              <a:ext cx="7064" cy="4307"/>
              <a:chOff x="16183" y="9681"/>
              <a:chExt cx="4304" cy="2624"/>
            </a:xfrm>
          </p:grpSpPr>
          <p:sp>
            <p:nvSpPr>
              <p:cNvPr id="9" name="直角三角形 8"/>
              <p:cNvSpPr/>
              <p:nvPr/>
            </p:nvSpPr>
            <p:spPr>
              <a:xfrm rot="18900000" flipH="1" flipV="1">
                <a:off x="17863" y="9681"/>
                <a:ext cx="2624" cy="2624"/>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sp>
            <p:nvSpPr>
              <p:cNvPr id="10" name="直角三角形 9"/>
              <p:cNvSpPr/>
              <p:nvPr/>
            </p:nvSpPr>
            <p:spPr>
              <a:xfrm rot="18900000" flipH="1" flipV="1">
                <a:off x="16183" y="9681"/>
                <a:ext cx="2624" cy="2624"/>
              </a:xfrm>
              <a:prstGeom prst="rtTriangle">
                <a:avLst/>
              </a:prstGeom>
              <a:solidFill>
                <a:srgbClr val="1C4F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grpSp>
      </p:grpSp>
    </p:spTree>
    <p:custDataLst>
      <p:tags r:id="rId1"/>
    </p:custDataLst>
    <p:extLst>
      <p:ext uri="{BB962C8B-B14F-4D97-AF65-F5344CB8AC3E}">
        <p14:creationId xmlns:p14="http://schemas.microsoft.com/office/powerpoint/2010/main" val="197137678"/>
      </p:ext>
    </p:extLst>
  </p:cSld>
  <p:clrMapOvr>
    <a:masterClrMapping/>
  </p:clrMapOvr>
  <p:transition advTm="2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27965" y="0"/>
            <a:ext cx="11466830" cy="5202555"/>
            <a:chOff x="-359" y="0"/>
            <a:chExt cx="18058" cy="8193"/>
          </a:xfrm>
        </p:grpSpPr>
        <p:grpSp>
          <p:nvGrpSpPr>
            <p:cNvPr id="3" name="组合 2"/>
            <p:cNvGrpSpPr/>
            <p:nvPr/>
          </p:nvGrpSpPr>
          <p:grpSpPr>
            <a:xfrm>
              <a:off x="2018" y="3200"/>
              <a:ext cx="15681" cy="4993"/>
              <a:chOff x="2018" y="3200"/>
              <a:chExt cx="15681" cy="4993"/>
            </a:xfrm>
          </p:grpSpPr>
          <p:grpSp>
            <p:nvGrpSpPr>
              <p:cNvPr id="32" name="组合 31"/>
              <p:cNvGrpSpPr/>
              <p:nvPr/>
            </p:nvGrpSpPr>
            <p:grpSpPr>
              <a:xfrm>
                <a:off x="2018" y="3200"/>
                <a:ext cx="3277" cy="4993"/>
                <a:chOff x="1781" y="3292"/>
                <a:chExt cx="3277" cy="4993"/>
              </a:xfrm>
            </p:grpSpPr>
            <p:sp>
              <p:nvSpPr>
                <p:cNvPr id="4" name="矩形 3"/>
                <p:cNvSpPr/>
                <p:nvPr/>
              </p:nvSpPr>
              <p:spPr>
                <a:xfrm rot="5400000">
                  <a:off x="923" y="4150"/>
                  <a:ext cx="4993" cy="3277"/>
                </a:xfrm>
                <a:prstGeom prst="rect">
                  <a:avLst/>
                </a:prstGeom>
                <a:noFill/>
                <a:ln w="111125" cap="rnd">
                  <a:solidFill>
                    <a:schemeClr val="bg2">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5" name="矩形 4"/>
                <p:cNvSpPr/>
                <p:nvPr/>
              </p:nvSpPr>
              <p:spPr>
                <a:xfrm>
                  <a:off x="1781" y="4518"/>
                  <a:ext cx="3277" cy="71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2" name="文本框 11"/>
                <p:cNvSpPr txBox="1"/>
                <p:nvPr/>
              </p:nvSpPr>
              <p:spPr>
                <a:xfrm>
                  <a:off x="2162" y="4578"/>
                  <a:ext cx="2524" cy="580"/>
                </a:xfrm>
                <a:prstGeom prst="rect">
                  <a:avLst/>
                </a:prstGeom>
                <a:noFill/>
              </p:spPr>
              <p:txBody>
                <a:bodyPr wrap="square" rtlCol="0">
                  <a:spAutoFit/>
                </a:bodyPr>
                <a:lstStyle/>
                <a:p>
                  <a:pPr algn="ctr"/>
                  <a:r>
                    <a:rPr lang="zh-CN" altLang="en-US" b="1"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以人为本</a:t>
                  </a:r>
                  <a:endParaRPr kumimoji="0" lang="zh-CN" altLang="en-US" b="1"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14" name="文本框 13"/>
                <p:cNvSpPr txBox="1"/>
                <p:nvPr/>
              </p:nvSpPr>
              <p:spPr>
                <a:xfrm>
                  <a:off x="1889" y="5422"/>
                  <a:ext cx="3060" cy="58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31" name="文本框 30"/>
                <p:cNvSpPr txBox="1"/>
                <p:nvPr/>
              </p:nvSpPr>
              <p:spPr>
                <a:xfrm>
                  <a:off x="2581" y="3695"/>
                  <a:ext cx="1678" cy="628"/>
                </a:xfrm>
                <a:prstGeom prst="rect">
                  <a:avLst/>
                </a:prstGeom>
                <a:noFill/>
              </p:spPr>
              <p:txBody>
                <a:bodyPr wrap="square" rtlCol="0">
                  <a:spAutoFit/>
                </a:bodyPr>
                <a:lstStyle/>
                <a:p>
                  <a:pPr algn="ctr"/>
                  <a:r>
                    <a:rPr lang="en-US" altLang="zh-CN" sz="20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01</a:t>
                  </a:r>
                </a:p>
              </p:txBody>
            </p:sp>
          </p:grpSp>
          <p:grpSp>
            <p:nvGrpSpPr>
              <p:cNvPr id="33" name="组合 32"/>
              <p:cNvGrpSpPr/>
              <p:nvPr/>
            </p:nvGrpSpPr>
            <p:grpSpPr>
              <a:xfrm>
                <a:off x="14422" y="3200"/>
                <a:ext cx="3277" cy="4993"/>
                <a:chOff x="1781" y="3292"/>
                <a:chExt cx="3277" cy="4993"/>
              </a:xfrm>
            </p:grpSpPr>
            <p:sp>
              <p:nvSpPr>
                <p:cNvPr id="34" name="矩形 33"/>
                <p:cNvSpPr/>
                <p:nvPr/>
              </p:nvSpPr>
              <p:spPr>
                <a:xfrm rot="5400000">
                  <a:off x="923" y="4150"/>
                  <a:ext cx="4993" cy="3277"/>
                </a:xfrm>
                <a:prstGeom prst="rect">
                  <a:avLst/>
                </a:prstGeom>
                <a:noFill/>
                <a:ln w="111125" cap="rnd">
                  <a:solidFill>
                    <a:srgbClr val="1C4F9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5" name="矩形 34"/>
                <p:cNvSpPr/>
                <p:nvPr/>
              </p:nvSpPr>
              <p:spPr>
                <a:xfrm>
                  <a:off x="1781" y="4518"/>
                  <a:ext cx="3277" cy="710"/>
                </a:xfrm>
                <a:prstGeom prst="rect">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6" name="文本框 35"/>
                <p:cNvSpPr txBox="1"/>
                <p:nvPr/>
              </p:nvSpPr>
              <p:spPr>
                <a:xfrm>
                  <a:off x="2162" y="4578"/>
                  <a:ext cx="2524" cy="580"/>
                </a:xfrm>
                <a:prstGeom prst="rect">
                  <a:avLst/>
                </a:prstGeom>
                <a:noFill/>
              </p:spPr>
              <p:txBody>
                <a:bodyPr wrap="square" rtlCol="0">
                  <a:spAutoFit/>
                </a:bodyPr>
                <a:lstStyle/>
                <a:p>
                  <a:pPr algn="ctr"/>
                  <a:r>
                    <a:rPr lang="zh-CN" altLang="en-US" b="1" dirty="0">
                      <a:solidFill>
                        <a:schemeClr val="bg1"/>
                      </a:solidFill>
                      <a:latin typeface="思源宋体" panose="02020400000000000000" charset="-122"/>
                      <a:ea typeface="思源宋体" panose="02020400000000000000" charset="-122"/>
                      <a:cs typeface="思源宋体" panose="02020400000000000000" charset="-122"/>
                      <a:sym typeface="+mn-ea"/>
                    </a:rPr>
                    <a:t>技术利维坦</a:t>
                  </a:r>
                  <a:endParaRPr kumimoji="0" lang="zh-CN" altLang="en-US" b="1" i="0" u="none" strike="noStrike" kern="1200" cap="none" spc="0" normalizeH="0" baseline="0" noProof="0" dirty="0">
                    <a:ln>
                      <a:noFill/>
                    </a:ln>
                    <a:solidFill>
                      <a:schemeClr val="bg1"/>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38" name="文本框 37"/>
                <p:cNvSpPr txBox="1"/>
                <p:nvPr/>
              </p:nvSpPr>
              <p:spPr>
                <a:xfrm>
                  <a:off x="2581" y="3695"/>
                  <a:ext cx="1678" cy="628"/>
                </a:xfrm>
                <a:prstGeom prst="rect">
                  <a:avLst/>
                </a:prstGeom>
                <a:noFill/>
              </p:spPr>
              <p:txBody>
                <a:bodyPr wrap="square" rtlCol="0">
                  <a:spAutoFit/>
                </a:bodyPr>
                <a:lstStyle/>
                <a:p>
                  <a:pPr algn="ctr"/>
                  <a:r>
                    <a:rPr lang="en-US" altLang="zh-CN" sz="2000">
                      <a:solidFill>
                        <a:srgbClr val="C0985A"/>
                      </a:solidFill>
                      <a:latin typeface="思源宋体" panose="02020400000000000000" charset="-122"/>
                      <a:ea typeface="思源宋体" panose="02020400000000000000" charset="-122"/>
                      <a:cs typeface="思源宋体" panose="02020400000000000000" charset="-122"/>
                    </a:rPr>
                    <a:t>04</a:t>
                  </a:r>
                </a:p>
              </p:txBody>
            </p:sp>
          </p:grpSp>
          <p:grpSp>
            <p:nvGrpSpPr>
              <p:cNvPr id="39" name="组合 38"/>
              <p:cNvGrpSpPr/>
              <p:nvPr/>
            </p:nvGrpSpPr>
            <p:grpSpPr>
              <a:xfrm>
                <a:off x="10287" y="3200"/>
                <a:ext cx="3277" cy="4993"/>
                <a:chOff x="1781" y="3292"/>
                <a:chExt cx="3277" cy="4993"/>
              </a:xfrm>
            </p:grpSpPr>
            <p:sp>
              <p:nvSpPr>
                <p:cNvPr id="40" name="矩形 39"/>
                <p:cNvSpPr/>
                <p:nvPr/>
              </p:nvSpPr>
              <p:spPr>
                <a:xfrm rot="5400000">
                  <a:off x="923" y="4150"/>
                  <a:ext cx="4993" cy="3277"/>
                </a:xfrm>
                <a:prstGeom prst="rect">
                  <a:avLst/>
                </a:prstGeom>
                <a:noFill/>
                <a:ln w="111125" cap="rnd">
                  <a:solidFill>
                    <a:schemeClr val="bg2">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1" name="矩形 40"/>
                <p:cNvSpPr/>
                <p:nvPr/>
              </p:nvSpPr>
              <p:spPr>
                <a:xfrm>
                  <a:off x="1781" y="4518"/>
                  <a:ext cx="3277" cy="71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2" name="文本框 41"/>
                <p:cNvSpPr txBox="1"/>
                <p:nvPr/>
              </p:nvSpPr>
              <p:spPr>
                <a:xfrm>
                  <a:off x="2162" y="4578"/>
                  <a:ext cx="2524" cy="580"/>
                </a:xfrm>
                <a:prstGeom prst="rect">
                  <a:avLst/>
                </a:prstGeom>
                <a:noFill/>
              </p:spPr>
              <p:txBody>
                <a:bodyPr wrap="square" rtlCol="0">
                  <a:spAutoFit/>
                </a:bodyPr>
                <a:lstStyle/>
                <a:p>
                  <a:pPr algn="ctr"/>
                  <a:r>
                    <a:rPr lang="zh-CN" altLang="en-US" b="1"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社会失真</a:t>
                  </a:r>
                  <a:endParaRPr kumimoji="0" lang="zh-CN" altLang="en-US" b="1"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44" name="文本框 43"/>
                <p:cNvSpPr txBox="1"/>
                <p:nvPr/>
              </p:nvSpPr>
              <p:spPr>
                <a:xfrm>
                  <a:off x="2581" y="3695"/>
                  <a:ext cx="1678" cy="628"/>
                </a:xfrm>
                <a:prstGeom prst="rect">
                  <a:avLst/>
                </a:prstGeom>
                <a:noFill/>
              </p:spPr>
              <p:txBody>
                <a:bodyPr wrap="square" rtlCol="0">
                  <a:spAutoFit/>
                </a:bodyPr>
                <a:lstStyle/>
                <a:p>
                  <a:pPr algn="ctr"/>
                  <a:r>
                    <a:rPr lang="en-US" altLang="zh-CN" sz="20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03</a:t>
                  </a:r>
                </a:p>
              </p:txBody>
            </p:sp>
          </p:grpSp>
          <p:grpSp>
            <p:nvGrpSpPr>
              <p:cNvPr id="15" name="组合 14"/>
              <p:cNvGrpSpPr/>
              <p:nvPr/>
            </p:nvGrpSpPr>
            <p:grpSpPr>
              <a:xfrm>
                <a:off x="6152" y="3200"/>
                <a:ext cx="3277" cy="4993"/>
                <a:chOff x="1781" y="3292"/>
                <a:chExt cx="3277" cy="4993"/>
              </a:xfrm>
            </p:grpSpPr>
            <p:sp>
              <p:nvSpPr>
                <p:cNvPr id="16" name="矩形 15"/>
                <p:cNvSpPr/>
                <p:nvPr/>
              </p:nvSpPr>
              <p:spPr>
                <a:xfrm rot="5400000">
                  <a:off x="923" y="4150"/>
                  <a:ext cx="4993" cy="3277"/>
                </a:xfrm>
                <a:prstGeom prst="rect">
                  <a:avLst/>
                </a:prstGeom>
                <a:noFill/>
                <a:ln w="111125" cap="rnd">
                  <a:solidFill>
                    <a:srgbClr val="1C4F9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7" name="矩形 16"/>
                <p:cNvSpPr/>
                <p:nvPr/>
              </p:nvSpPr>
              <p:spPr>
                <a:xfrm>
                  <a:off x="1781" y="4518"/>
                  <a:ext cx="3277" cy="710"/>
                </a:xfrm>
                <a:prstGeom prst="rect">
                  <a:avLst/>
                </a:prstGeom>
                <a:solidFill>
                  <a:srgbClr val="1C4F90"/>
                </a:solidFill>
                <a:ln>
                  <a:solidFill>
                    <a:srgbClr val="0C4B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8" name="文本框 17"/>
                <p:cNvSpPr txBox="1"/>
                <p:nvPr/>
              </p:nvSpPr>
              <p:spPr>
                <a:xfrm>
                  <a:off x="2162" y="4578"/>
                  <a:ext cx="2524" cy="580"/>
                </a:xfrm>
                <a:prstGeom prst="rect">
                  <a:avLst/>
                </a:prstGeom>
                <a:noFill/>
              </p:spPr>
              <p:txBody>
                <a:bodyPr wrap="square" rtlCol="0">
                  <a:spAutoFit/>
                </a:bodyPr>
                <a:lstStyle/>
                <a:p>
                  <a:pPr algn="ctr"/>
                  <a:r>
                    <a:rPr kumimoji="0" lang="zh-CN" altLang="en-US" b="1" i="0" u="none" strike="noStrike" kern="1200" cap="none" spc="0" normalizeH="0" baseline="0" noProof="0" dirty="0">
                      <a:ln>
                        <a:noFill/>
                      </a:ln>
                      <a:solidFill>
                        <a:schemeClr val="bg1"/>
                      </a:solidFill>
                      <a:effectLst/>
                      <a:uLnTx/>
                      <a:uFillTx/>
                      <a:latin typeface="思源宋体" panose="02020400000000000000" charset="-122"/>
                      <a:ea typeface="思源宋体" panose="02020400000000000000" charset="-122"/>
                      <a:cs typeface="思源宋体" panose="02020400000000000000" charset="-122"/>
                      <a:sym typeface="+mn-ea"/>
                    </a:rPr>
                    <a:t>社会公正</a:t>
                  </a:r>
                </a:p>
              </p:txBody>
            </p:sp>
            <p:sp>
              <p:nvSpPr>
                <p:cNvPr id="20" name="文本框 19"/>
                <p:cNvSpPr txBox="1"/>
                <p:nvPr/>
              </p:nvSpPr>
              <p:spPr>
                <a:xfrm>
                  <a:off x="2581" y="3695"/>
                  <a:ext cx="1678" cy="628"/>
                </a:xfrm>
                <a:prstGeom prst="rect">
                  <a:avLst/>
                </a:prstGeom>
                <a:noFill/>
              </p:spPr>
              <p:txBody>
                <a:bodyPr wrap="square" rtlCol="0">
                  <a:spAutoFit/>
                </a:bodyPr>
                <a:lstStyle/>
                <a:p>
                  <a:pPr algn="ctr"/>
                  <a:r>
                    <a:rPr lang="en-US" altLang="zh-CN" sz="20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02</a:t>
                  </a:r>
                </a:p>
              </p:txBody>
            </p:sp>
          </p:grpSp>
        </p:grpSp>
        <p:grpSp>
          <p:nvGrpSpPr>
            <p:cNvPr id="2" name="组合 1"/>
            <p:cNvGrpSpPr/>
            <p:nvPr/>
          </p:nvGrpSpPr>
          <p:grpSpPr>
            <a:xfrm>
              <a:off x="-359" y="0"/>
              <a:ext cx="2564" cy="2222"/>
              <a:chOff x="-249" y="-12"/>
              <a:chExt cx="1780" cy="1542"/>
            </a:xfrm>
          </p:grpSpPr>
          <p:sp>
            <p:nvSpPr>
              <p:cNvPr id="6" name="直角三角形 5"/>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579" y="458"/>
              <a:ext cx="7033" cy="1016"/>
            </a:xfrm>
            <a:prstGeom prst="rect">
              <a:avLst/>
            </a:prstGeom>
            <a:noFill/>
          </p:spPr>
          <p:txBody>
            <a:bodyPr wrap="square" rtlCol="0">
              <a:spAutoFit/>
            </a:bodyPr>
            <a:lstStyle/>
            <a:p>
              <a:pPr algn="l"/>
              <a:r>
                <a:rPr lang="zh-CN" altLang="en-US" sz="3600" b="1">
                  <a:solidFill>
                    <a:srgbClr val="1C4F90"/>
                  </a:solidFill>
                  <a:latin typeface="思源宋体" panose="02020400000000000000" charset="-122"/>
                  <a:ea typeface="思源宋体" panose="02020400000000000000" charset="-122"/>
                </a:rPr>
                <a:t>社会风险</a:t>
              </a:r>
            </a:p>
          </p:txBody>
        </p:sp>
        <p:sp>
          <p:nvSpPr>
            <p:cNvPr id="9" name="文本框 8"/>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53" name="文本框 52"/>
          <p:cNvSpPr txBox="1"/>
          <p:nvPr/>
        </p:nvSpPr>
        <p:spPr>
          <a:xfrm>
            <a:off x="1466215" y="3538220"/>
            <a:ext cx="1816100" cy="583565"/>
          </a:xfrm>
          <a:prstGeom prst="rect">
            <a:avLst/>
          </a:prstGeom>
          <a:noFill/>
        </p:spPr>
        <p:txBody>
          <a:bodyPr wrap="none" rtlCol="0">
            <a:spAutoFit/>
          </a:bodyPr>
          <a:lstStyle/>
          <a:p>
            <a:r>
              <a:rPr lang="zh-CN" altLang="en-US" sz="3200" b="1">
                <a:solidFill>
                  <a:srgbClr val="264D88"/>
                </a:solidFill>
                <a:latin typeface="思源宋体" panose="02020400000000000000" charset="-122"/>
                <a:ea typeface="思源宋体" panose="02020400000000000000" charset="-122"/>
              </a:rPr>
              <a:t>安全问题</a:t>
            </a:r>
          </a:p>
        </p:txBody>
      </p:sp>
      <p:sp>
        <p:nvSpPr>
          <p:cNvPr id="11" name="文本框 10"/>
          <p:cNvSpPr txBox="1"/>
          <p:nvPr/>
        </p:nvSpPr>
        <p:spPr>
          <a:xfrm>
            <a:off x="1466215" y="4246880"/>
            <a:ext cx="1816100" cy="583565"/>
          </a:xfrm>
          <a:prstGeom prst="rect">
            <a:avLst/>
          </a:prstGeom>
          <a:noFill/>
        </p:spPr>
        <p:txBody>
          <a:bodyPr wrap="none" rtlCol="0">
            <a:spAutoFit/>
          </a:bodyPr>
          <a:lstStyle/>
          <a:p>
            <a:r>
              <a:rPr lang="zh-CN" altLang="en-US" sz="3200" b="1">
                <a:solidFill>
                  <a:srgbClr val="264D88"/>
                </a:solidFill>
                <a:latin typeface="思源宋体" panose="02020400000000000000" charset="-122"/>
                <a:ea typeface="思源宋体" panose="02020400000000000000" charset="-122"/>
              </a:rPr>
              <a:t>隐私问题</a:t>
            </a:r>
          </a:p>
        </p:txBody>
      </p:sp>
      <p:sp>
        <p:nvSpPr>
          <p:cNvPr id="13" name="文本框 12"/>
          <p:cNvSpPr txBox="1"/>
          <p:nvPr/>
        </p:nvSpPr>
        <p:spPr>
          <a:xfrm>
            <a:off x="4038600" y="3538220"/>
            <a:ext cx="1816100" cy="583565"/>
          </a:xfrm>
          <a:prstGeom prst="rect">
            <a:avLst/>
          </a:prstGeom>
          <a:noFill/>
        </p:spPr>
        <p:txBody>
          <a:bodyPr wrap="none" rtlCol="0">
            <a:spAutoFit/>
          </a:bodyPr>
          <a:lstStyle/>
          <a:p>
            <a:r>
              <a:rPr lang="zh-CN" altLang="en-US" sz="3200" b="1">
                <a:solidFill>
                  <a:srgbClr val="264D88"/>
                </a:solidFill>
                <a:latin typeface="思源宋体" panose="02020400000000000000" charset="-122"/>
                <a:ea typeface="思源宋体" panose="02020400000000000000" charset="-122"/>
              </a:rPr>
              <a:t>数字鸿沟</a:t>
            </a:r>
          </a:p>
        </p:txBody>
      </p:sp>
      <p:sp>
        <p:nvSpPr>
          <p:cNvPr id="21" name="文本框 20"/>
          <p:cNvSpPr txBox="1"/>
          <p:nvPr/>
        </p:nvSpPr>
        <p:spPr>
          <a:xfrm>
            <a:off x="4039235" y="4246880"/>
            <a:ext cx="1816100" cy="583565"/>
          </a:xfrm>
          <a:prstGeom prst="rect">
            <a:avLst/>
          </a:prstGeom>
          <a:noFill/>
        </p:spPr>
        <p:txBody>
          <a:bodyPr wrap="none" rtlCol="0">
            <a:spAutoFit/>
          </a:bodyPr>
          <a:lstStyle/>
          <a:p>
            <a:r>
              <a:rPr lang="zh-CN" altLang="en-US" sz="3200" b="1">
                <a:solidFill>
                  <a:srgbClr val="264D88"/>
                </a:solidFill>
                <a:latin typeface="思源宋体" panose="02020400000000000000" charset="-122"/>
                <a:ea typeface="思源宋体" panose="02020400000000000000" charset="-122"/>
              </a:rPr>
              <a:t>贫富差距</a:t>
            </a:r>
          </a:p>
        </p:txBody>
      </p:sp>
      <p:sp>
        <p:nvSpPr>
          <p:cNvPr id="22" name="文本框 21"/>
          <p:cNvSpPr txBox="1"/>
          <p:nvPr/>
        </p:nvSpPr>
        <p:spPr>
          <a:xfrm>
            <a:off x="6664960" y="3538220"/>
            <a:ext cx="1816100" cy="583565"/>
          </a:xfrm>
          <a:prstGeom prst="rect">
            <a:avLst/>
          </a:prstGeom>
          <a:noFill/>
        </p:spPr>
        <p:txBody>
          <a:bodyPr wrap="none" rtlCol="0">
            <a:spAutoFit/>
          </a:bodyPr>
          <a:lstStyle/>
          <a:p>
            <a:r>
              <a:rPr lang="zh-CN" altLang="en-US" sz="3200" b="1">
                <a:solidFill>
                  <a:srgbClr val="264D88"/>
                </a:solidFill>
                <a:latin typeface="思源宋体" panose="02020400000000000000" charset="-122"/>
                <a:ea typeface="思源宋体" panose="02020400000000000000" charset="-122"/>
              </a:rPr>
              <a:t>虚拟现实</a:t>
            </a:r>
          </a:p>
        </p:txBody>
      </p:sp>
      <p:sp>
        <p:nvSpPr>
          <p:cNvPr id="23" name="文本框 22"/>
          <p:cNvSpPr txBox="1"/>
          <p:nvPr/>
        </p:nvSpPr>
        <p:spPr>
          <a:xfrm>
            <a:off x="6664325" y="4246880"/>
            <a:ext cx="1816100" cy="583565"/>
          </a:xfrm>
          <a:prstGeom prst="rect">
            <a:avLst/>
          </a:prstGeom>
          <a:noFill/>
        </p:spPr>
        <p:txBody>
          <a:bodyPr wrap="none" rtlCol="0">
            <a:spAutoFit/>
          </a:bodyPr>
          <a:lstStyle/>
          <a:p>
            <a:r>
              <a:rPr lang="zh-CN" altLang="en-US" sz="3200" b="1">
                <a:solidFill>
                  <a:srgbClr val="264D88"/>
                </a:solidFill>
                <a:latin typeface="思源宋体" panose="02020400000000000000" charset="-122"/>
                <a:ea typeface="思源宋体" panose="02020400000000000000" charset="-122"/>
              </a:rPr>
              <a:t>社交困境</a:t>
            </a:r>
          </a:p>
        </p:txBody>
      </p:sp>
      <p:sp>
        <p:nvSpPr>
          <p:cNvPr id="59" name="矩形 58"/>
          <p:cNvSpPr/>
          <p:nvPr/>
        </p:nvSpPr>
        <p:spPr>
          <a:xfrm>
            <a:off x="9344025" y="3642360"/>
            <a:ext cx="1707515" cy="374650"/>
          </a:xfrm>
          <a:prstGeom prst="rect">
            <a:avLst/>
          </a:prstGeom>
        </p:spPr>
        <p:txBody>
          <a:bodyPr wrap="square" lIns="67387" tIns="33694" rIns="67387" bIns="33694">
            <a:spAutoFit/>
          </a:bodyPr>
          <a:lstStyle/>
          <a:p>
            <a:pPr algn="dist" defTabSz="673735" fontAlgn="auto">
              <a:spcBef>
                <a:spcPts val="0"/>
              </a:spcBef>
              <a:spcAft>
                <a:spcPts val="0"/>
              </a:spcAft>
              <a:defRPr/>
            </a:pPr>
            <a:r>
              <a:rPr lang="zh-CN" altLang="en-US" sz="2000" b="1" dirty="0">
                <a:solidFill>
                  <a:srgbClr val="1C4F90"/>
                </a:solidFill>
                <a:effectLst/>
                <a:latin typeface="思源宋体" panose="02020400000000000000" charset="-122"/>
                <a:ea typeface="思源宋体" panose="02020400000000000000" charset="-122"/>
              </a:rPr>
              <a:t>公共安全危害</a:t>
            </a:r>
          </a:p>
        </p:txBody>
      </p:sp>
      <p:sp>
        <p:nvSpPr>
          <p:cNvPr id="25" name="矩形 24"/>
          <p:cNvSpPr/>
          <p:nvPr/>
        </p:nvSpPr>
        <p:spPr>
          <a:xfrm>
            <a:off x="9394190" y="4342130"/>
            <a:ext cx="1707515" cy="374650"/>
          </a:xfrm>
          <a:prstGeom prst="rect">
            <a:avLst/>
          </a:prstGeom>
        </p:spPr>
        <p:txBody>
          <a:bodyPr wrap="square" lIns="67387" tIns="33694" rIns="67387" bIns="33694">
            <a:spAutoFit/>
          </a:bodyPr>
          <a:lstStyle/>
          <a:p>
            <a:pPr algn="dist" defTabSz="673735" fontAlgn="auto">
              <a:spcBef>
                <a:spcPts val="0"/>
              </a:spcBef>
              <a:spcAft>
                <a:spcPts val="0"/>
              </a:spcAft>
              <a:defRPr/>
            </a:pPr>
            <a:r>
              <a:rPr lang="zh-CN" altLang="en-US" sz="2000" b="1" dirty="0">
                <a:solidFill>
                  <a:srgbClr val="1C4F90"/>
                </a:solidFill>
                <a:effectLst/>
                <a:latin typeface="思源宋体" panose="02020400000000000000" charset="-122"/>
                <a:ea typeface="思源宋体" panose="02020400000000000000" charset="-122"/>
              </a:rPr>
              <a:t>主体地位丧失</a:t>
            </a:r>
          </a:p>
        </p:txBody>
      </p:sp>
    </p:spTree>
    <p:custDataLst>
      <p:tags r:id="rId1"/>
    </p:custDataLst>
    <p:extLst>
      <p:ext uri="{BB962C8B-B14F-4D97-AF65-F5344CB8AC3E}">
        <p14:creationId xmlns:p14="http://schemas.microsoft.com/office/powerpoint/2010/main" val="2562128365"/>
      </p:ext>
    </p:extLst>
  </p:cSld>
  <p:clrMapOvr>
    <a:masterClrMapping/>
  </p:clrMapOvr>
  <p:transition advTm="2000">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7965" y="0"/>
            <a:ext cx="11368405" cy="5899150"/>
            <a:chOff x="-359" y="0"/>
            <a:chExt cx="17903" cy="9290"/>
          </a:xfrm>
        </p:grpSpPr>
        <p:sp>
          <p:nvSpPr>
            <p:cNvPr id="22" name="圆角矩形 50"/>
            <p:cNvSpPr/>
            <p:nvPr/>
          </p:nvSpPr>
          <p:spPr>
            <a:xfrm>
              <a:off x="10104" y="2718"/>
              <a:ext cx="7431" cy="1168"/>
            </a:xfrm>
            <a:prstGeom prst="roundRect">
              <a:avLst>
                <a:gd name="adj" fmla="val 0"/>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宋体" panose="02020400000000000000" charset="-122"/>
              </a:endParaRPr>
            </a:p>
          </p:txBody>
        </p:sp>
        <p:sp>
          <p:nvSpPr>
            <p:cNvPr id="7" name="圆角矩形 50"/>
            <p:cNvSpPr/>
            <p:nvPr/>
          </p:nvSpPr>
          <p:spPr>
            <a:xfrm>
              <a:off x="10104" y="6969"/>
              <a:ext cx="7431" cy="1167"/>
            </a:xfrm>
            <a:prstGeom prst="roundRect">
              <a:avLst>
                <a:gd name="adj" fmla="val 0"/>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宋体" panose="02020400000000000000" charset="-122"/>
              </a:endParaRPr>
            </a:p>
          </p:txBody>
        </p:sp>
        <p:sp>
          <p:nvSpPr>
            <p:cNvPr id="12" name="文本框 11"/>
            <p:cNvSpPr txBox="1"/>
            <p:nvPr/>
          </p:nvSpPr>
          <p:spPr>
            <a:xfrm>
              <a:off x="10102" y="7239"/>
              <a:ext cx="7442" cy="628"/>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隐私问题</a:t>
              </a:r>
            </a:p>
          </p:txBody>
        </p:sp>
        <p:sp>
          <p:nvSpPr>
            <p:cNvPr id="13" name="文本框 12"/>
            <p:cNvSpPr txBox="1"/>
            <p:nvPr/>
          </p:nvSpPr>
          <p:spPr>
            <a:xfrm>
              <a:off x="10102" y="2988"/>
              <a:ext cx="7442" cy="628"/>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安全问题</a:t>
              </a:r>
            </a:p>
          </p:txBody>
        </p:sp>
        <p:sp>
          <p:nvSpPr>
            <p:cNvPr id="86" name="文本框 85"/>
            <p:cNvSpPr txBox="1"/>
            <p:nvPr/>
          </p:nvSpPr>
          <p:spPr>
            <a:xfrm>
              <a:off x="10269" y="4204"/>
              <a:ext cx="7266" cy="3197"/>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sz="120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rPr>
                <a:t>技术特性导致不可避免技术风险；</a:t>
              </a:r>
              <a:endPar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使用者忽略技术风险；</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传统责任伦理规范无法适用于智能设备研发与应用；</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智能设备只是“被灌输了程序员为达到特定目的而编写的代码”</a:t>
              </a:r>
              <a:r>
                <a:rPr lang="en-US" altLang="zh-CN" sz="1200" baseline="30000" dirty="0">
                  <a:solidFill>
                    <a:schemeClr val="tx1">
                      <a:lumMod val="65000"/>
                      <a:lumOff val="35000"/>
                    </a:schemeClr>
                  </a:solidFill>
                  <a:uFillTx/>
                  <a:latin typeface="思源宋体" charset="0"/>
                  <a:ea typeface="思源宋体" panose="02020400000000000000" charset="-122"/>
                  <a:cs typeface="思源宋体" panose="02020400000000000000" charset="-122"/>
                  <a:sym typeface="+mn-ea"/>
                </a:rPr>
                <a:t>[1]</a:t>
              </a:r>
              <a:endPar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a:p>
              <a:pPr marL="171450" marR="0" lvl="0" indent="-171450" algn="l" defTabSz="914400" rtl="0" eaLnBrk="1" fontAlgn="auto" latinLnBrk="0" hangingPunct="1">
                <a:lnSpc>
                  <a:spcPct val="150000"/>
                </a:lnSpc>
                <a:spcBef>
                  <a:spcPts val="0"/>
                </a:spcBef>
                <a:spcAft>
                  <a:spcPts val="0"/>
                </a:spcAft>
                <a:buClrTx/>
                <a:buSzTx/>
                <a:buFontTx/>
                <a:buNone/>
                <a:defRPr/>
              </a:pPr>
              <a:endPar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16" name="文本框 15"/>
            <p:cNvSpPr txBox="1"/>
            <p:nvPr/>
          </p:nvSpPr>
          <p:spPr>
            <a:xfrm>
              <a:off x="10269" y="8274"/>
              <a:ext cx="7266" cy="1016"/>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技术特性对大数据的依赖；</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rPr>
                <a:t>如何在技术和隐私保护之间取得平衡</a:t>
              </a:r>
              <a:r>
                <a:rPr kumimoji="0" lang="en-US" altLang="zh-CN"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rPr>
                <a:t>;</a:t>
              </a:r>
            </a:p>
          </p:txBody>
        </p:sp>
        <p:grpSp>
          <p:nvGrpSpPr>
            <p:cNvPr id="14" name="组合 13"/>
            <p:cNvGrpSpPr/>
            <p:nvPr/>
          </p:nvGrpSpPr>
          <p:grpSpPr>
            <a:xfrm>
              <a:off x="-359" y="0"/>
              <a:ext cx="2564" cy="2222"/>
              <a:chOff x="-249" y="-12"/>
              <a:chExt cx="1780" cy="1542"/>
            </a:xfrm>
          </p:grpSpPr>
          <p:sp>
            <p:nvSpPr>
              <p:cNvPr id="15" name="直角三角形 1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579" y="458"/>
              <a:ext cx="7033" cy="1016"/>
            </a:xfrm>
            <a:prstGeom prst="rect">
              <a:avLst/>
            </a:prstGeom>
            <a:noFill/>
          </p:spPr>
          <p:txBody>
            <a:bodyPr wrap="square" rtlCol="0">
              <a:spAutoFit/>
            </a:bodyPr>
            <a:lstStyle/>
            <a:p>
              <a:pPr algn="l"/>
              <a:r>
                <a:rPr lang="zh-CN" altLang="en-US" sz="3600" b="1">
                  <a:solidFill>
                    <a:srgbClr val="1C4F90"/>
                  </a:solidFill>
                  <a:latin typeface="思源宋体" panose="02020400000000000000" charset="-122"/>
                  <a:ea typeface="思源宋体" panose="02020400000000000000" charset="-122"/>
                </a:rPr>
                <a:t>以人为本</a:t>
              </a:r>
            </a:p>
          </p:txBody>
        </p:sp>
        <p:sp>
          <p:nvSpPr>
            <p:cNvPr id="18" name="文本框 17"/>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4" name="文本框 3"/>
          <p:cNvSpPr txBox="1"/>
          <p:nvPr/>
        </p:nvSpPr>
        <p:spPr>
          <a:xfrm>
            <a:off x="1134745" y="1725930"/>
            <a:ext cx="4613910" cy="61369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5" name="文本框 4"/>
          <p:cNvSpPr txBox="1"/>
          <p:nvPr/>
        </p:nvSpPr>
        <p:spPr>
          <a:xfrm>
            <a:off x="1002665" y="6118225"/>
            <a:ext cx="9178290" cy="245110"/>
          </a:xfrm>
          <a:prstGeom prst="rect">
            <a:avLst/>
          </a:prstGeom>
          <a:noFill/>
        </p:spPr>
        <p:txBody>
          <a:bodyPr wrap="square" rtlCol="0" anchor="t">
            <a:spAutoFit/>
          </a:bodyPr>
          <a:lstStyle/>
          <a:p>
            <a:r>
              <a:rPr lang="en-US" altLang="zh-CN" sz="1000" dirty="0"/>
              <a:t>[1] </a:t>
            </a:r>
            <a:r>
              <a:rPr lang="zh-CN" altLang="en-US" sz="1000" dirty="0"/>
              <a:t>约翰·C·黑文斯.失控的未来[M].仝琳，译.北京：中信出版社，2017.76.</a:t>
            </a:r>
          </a:p>
        </p:txBody>
      </p:sp>
      <p:cxnSp>
        <p:nvCxnSpPr>
          <p:cNvPr id="8" name="直接连接符 7"/>
          <p:cNvCxnSpPr/>
          <p:nvPr/>
        </p:nvCxnSpPr>
        <p:spPr>
          <a:xfrm>
            <a:off x="1056640" y="6118225"/>
            <a:ext cx="8785860" cy="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42DB2898-C723-4674-A7C9-67F6A7534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745" y="1691640"/>
            <a:ext cx="5043170" cy="2798808"/>
          </a:xfrm>
          <a:prstGeom prst="rect">
            <a:avLst/>
          </a:prstGeom>
        </p:spPr>
      </p:pic>
    </p:spTree>
    <p:custDataLst>
      <p:tags r:id="rId1"/>
    </p:custDataLst>
    <p:extLst>
      <p:ext uri="{BB962C8B-B14F-4D97-AF65-F5344CB8AC3E}">
        <p14:creationId xmlns:p14="http://schemas.microsoft.com/office/powerpoint/2010/main" val="4110447438"/>
      </p:ext>
    </p:ext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6525" y="118110"/>
            <a:ext cx="12555855" cy="6739890"/>
            <a:chOff x="-215" y="186"/>
            <a:chExt cx="19773" cy="10614"/>
          </a:xfrm>
        </p:grpSpPr>
        <p:sp>
          <p:nvSpPr>
            <p:cNvPr id="15" name="文本框 14"/>
            <p:cNvSpPr txBox="1"/>
            <p:nvPr/>
          </p:nvSpPr>
          <p:spPr>
            <a:xfrm>
              <a:off x="1534" y="1395"/>
              <a:ext cx="4423" cy="1307"/>
            </a:xfrm>
            <a:prstGeom prst="rect">
              <a:avLst/>
            </a:prstGeom>
            <a:noFill/>
          </p:spPr>
          <p:txBody>
            <a:bodyPr wrap="square" rtlCol="0">
              <a:spAutoFit/>
            </a:bodyPr>
            <a:lstStyle/>
            <a:p>
              <a:r>
                <a:rPr lang="zh-CN" altLang="en-US" sz="4800" b="1" dirty="0">
                  <a:solidFill>
                    <a:srgbClr val="1C4F90"/>
                  </a:solidFill>
                  <a:latin typeface="思源宋体" panose="02020400000000000000" charset="-122"/>
                  <a:ea typeface="思源宋体" panose="02020400000000000000" charset="-122"/>
                </a:rPr>
                <a:t>目录</a:t>
              </a:r>
            </a:p>
          </p:txBody>
        </p:sp>
        <p:grpSp>
          <p:nvGrpSpPr>
            <p:cNvPr id="6" name="组合 5"/>
            <p:cNvGrpSpPr/>
            <p:nvPr/>
          </p:nvGrpSpPr>
          <p:grpSpPr>
            <a:xfrm flipH="1" flipV="1">
              <a:off x="16994" y="8578"/>
              <a:ext cx="2564" cy="2222"/>
              <a:chOff x="-249" y="-12"/>
              <a:chExt cx="1780" cy="1542"/>
            </a:xfrm>
          </p:grpSpPr>
          <p:sp>
            <p:nvSpPr>
              <p:cNvPr id="4" name="直角三角形 3"/>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15" y="186"/>
              <a:ext cx="2564" cy="2222"/>
              <a:chOff x="-249" y="-12"/>
              <a:chExt cx="1780" cy="1542"/>
            </a:xfrm>
          </p:grpSpPr>
          <p:sp>
            <p:nvSpPr>
              <p:cNvPr id="8" name="直角三角形 7"/>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26" name="梯形 25">
            <a:extLst>
              <a:ext uri="{FF2B5EF4-FFF2-40B4-BE49-F238E27FC236}">
                <a16:creationId xmlns:a16="http://schemas.microsoft.com/office/drawing/2014/main" id="{AF2EEDA0-A858-4251-A5F8-374CFDF6D7F8}"/>
              </a:ext>
            </a:extLst>
          </p:cNvPr>
          <p:cNvSpPr/>
          <p:nvPr/>
        </p:nvSpPr>
        <p:spPr>
          <a:xfrm>
            <a:off x="2040593" y="2941885"/>
            <a:ext cx="3635320" cy="619635"/>
          </a:xfrm>
          <a:prstGeom prst="trapezoid">
            <a:avLst>
              <a:gd name="adj" fmla="val 126039"/>
            </a:avLst>
          </a:prstGeom>
          <a:noFill/>
          <a:ln w="9525">
            <a:gradFill>
              <a:gsLst>
                <a:gs pos="45000">
                  <a:schemeClr val="accent4">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6A4A5D0-85F3-468E-9794-1F7961CA2224}"/>
              </a:ext>
            </a:extLst>
          </p:cNvPr>
          <p:cNvSpPr/>
          <p:nvPr/>
        </p:nvSpPr>
        <p:spPr>
          <a:xfrm>
            <a:off x="3144484" y="3005360"/>
            <a:ext cx="1620957" cy="523220"/>
          </a:xfrm>
          <a:prstGeom prst="rect">
            <a:avLst/>
          </a:prstGeom>
        </p:spPr>
        <p:txBody>
          <a:bodyPr wrap="none">
            <a:spAutoFit/>
          </a:bodyPr>
          <a:lstStyle/>
          <a:p>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视频案例</a:t>
            </a:r>
          </a:p>
        </p:txBody>
      </p:sp>
      <p:sp>
        <p:nvSpPr>
          <p:cNvPr id="29" name="梯形 28">
            <a:extLst>
              <a:ext uri="{FF2B5EF4-FFF2-40B4-BE49-F238E27FC236}">
                <a16:creationId xmlns:a16="http://schemas.microsoft.com/office/drawing/2014/main" id="{0BA6C46F-BF14-4941-82DD-ADD5050180DA}"/>
              </a:ext>
            </a:extLst>
          </p:cNvPr>
          <p:cNvSpPr/>
          <p:nvPr/>
        </p:nvSpPr>
        <p:spPr>
          <a:xfrm>
            <a:off x="6444512" y="2955230"/>
            <a:ext cx="3635320" cy="619635"/>
          </a:xfrm>
          <a:prstGeom prst="trapezoid">
            <a:avLst>
              <a:gd name="adj" fmla="val 126039"/>
            </a:avLst>
          </a:prstGeom>
          <a:noFill/>
          <a:ln w="9525">
            <a:gradFill>
              <a:gsLst>
                <a:gs pos="45000">
                  <a:schemeClr val="accent4">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梯形 29">
            <a:extLst>
              <a:ext uri="{FF2B5EF4-FFF2-40B4-BE49-F238E27FC236}">
                <a16:creationId xmlns:a16="http://schemas.microsoft.com/office/drawing/2014/main" id="{47D02B52-7DD1-4E49-8BCB-C38288AC5779}"/>
              </a:ext>
            </a:extLst>
          </p:cNvPr>
          <p:cNvSpPr/>
          <p:nvPr/>
        </p:nvSpPr>
        <p:spPr>
          <a:xfrm>
            <a:off x="2112168" y="4673848"/>
            <a:ext cx="3635320" cy="619635"/>
          </a:xfrm>
          <a:prstGeom prst="trapezoid">
            <a:avLst>
              <a:gd name="adj" fmla="val 126039"/>
            </a:avLst>
          </a:prstGeom>
          <a:noFill/>
          <a:ln w="9525">
            <a:gradFill>
              <a:gsLst>
                <a:gs pos="45000">
                  <a:schemeClr val="accent4">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梯形 30">
            <a:extLst>
              <a:ext uri="{FF2B5EF4-FFF2-40B4-BE49-F238E27FC236}">
                <a16:creationId xmlns:a16="http://schemas.microsoft.com/office/drawing/2014/main" id="{01A2FB0F-6653-447F-9DDC-C9AA4686E5EC}"/>
              </a:ext>
            </a:extLst>
          </p:cNvPr>
          <p:cNvSpPr/>
          <p:nvPr/>
        </p:nvSpPr>
        <p:spPr>
          <a:xfrm>
            <a:off x="6444512" y="4681683"/>
            <a:ext cx="3635320" cy="619635"/>
          </a:xfrm>
          <a:prstGeom prst="trapezoid">
            <a:avLst>
              <a:gd name="adj" fmla="val 126039"/>
            </a:avLst>
          </a:prstGeom>
          <a:noFill/>
          <a:ln w="9525">
            <a:gradFill>
              <a:gsLst>
                <a:gs pos="45000">
                  <a:schemeClr val="accent4">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梯形 31">
            <a:extLst>
              <a:ext uri="{FF2B5EF4-FFF2-40B4-BE49-F238E27FC236}">
                <a16:creationId xmlns:a16="http://schemas.microsoft.com/office/drawing/2014/main" id="{4C805244-EE02-4D73-AB4B-C5C31D13002A}"/>
              </a:ext>
            </a:extLst>
          </p:cNvPr>
          <p:cNvSpPr/>
          <p:nvPr/>
        </p:nvSpPr>
        <p:spPr>
          <a:xfrm>
            <a:off x="2412986" y="3328522"/>
            <a:ext cx="2890534" cy="492686"/>
          </a:xfrm>
          <a:prstGeom prst="trapezoid">
            <a:avLst>
              <a:gd name="adj" fmla="val 126039"/>
            </a:avLst>
          </a:prstGeom>
          <a:noFill/>
          <a:ln w="6350">
            <a:gradFill>
              <a:gsLst>
                <a:gs pos="45000">
                  <a:schemeClr val="accent4">
                    <a:alpha val="0"/>
                  </a:schemeClr>
                </a:gs>
                <a:gs pos="100000">
                  <a:schemeClr val="accent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梯形 32">
            <a:extLst>
              <a:ext uri="{FF2B5EF4-FFF2-40B4-BE49-F238E27FC236}">
                <a16:creationId xmlns:a16="http://schemas.microsoft.com/office/drawing/2014/main" id="{EC0AF909-9423-42BD-9279-212DE87544C1}"/>
              </a:ext>
            </a:extLst>
          </p:cNvPr>
          <p:cNvSpPr/>
          <p:nvPr/>
        </p:nvSpPr>
        <p:spPr>
          <a:xfrm>
            <a:off x="6863530" y="3315779"/>
            <a:ext cx="2890534" cy="492686"/>
          </a:xfrm>
          <a:prstGeom prst="trapezoid">
            <a:avLst>
              <a:gd name="adj" fmla="val 126039"/>
            </a:avLst>
          </a:prstGeom>
          <a:noFill/>
          <a:ln w="6350">
            <a:gradFill>
              <a:gsLst>
                <a:gs pos="45000">
                  <a:schemeClr val="accent4">
                    <a:alpha val="0"/>
                  </a:schemeClr>
                </a:gs>
                <a:gs pos="100000">
                  <a:schemeClr val="accent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33">
            <a:extLst>
              <a:ext uri="{FF2B5EF4-FFF2-40B4-BE49-F238E27FC236}">
                <a16:creationId xmlns:a16="http://schemas.microsoft.com/office/drawing/2014/main" id="{828B9419-C086-46C8-82B6-4171FBF9AD9C}"/>
              </a:ext>
            </a:extLst>
          </p:cNvPr>
          <p:cNvSpPr/>
          <p:nvPr/>
        </p:nvSpPr>
        <p:spPr>
          <a:xfrm>
            <a:off x="2230106" y="4871354"/>
            <a:ext cx="3256294" cy="555030"/>
          </a:xfrm>
          <a:prstGeom prst="trapezoid">
            <a:avLst>
              <a:gd name="adj" fmla="val 126039"/>
            </a:avLst>
          </a:prstGeom>
          <a:noFill/>
          <a:ln w="6350">
            <a:gradFill>
              <a:gsLst>
                <a:gs pos="45000">
                  <a:schemeClr val="accent4">
                    <a:alpha val="0"/>
                  </a:schemeClr>
                </a:gs>
                <a:gs pos="100000">
                  <a:schemeClr val="accent1">
                    <a:alpha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4">
            <a:extLst>
              <a:ext uri="{FF2B5EF4-FFF2-40B4-BE49-F238E27FC236}">
                <a16:creationId xmlns:a16="http://schemas.microsoft.com/office/drawing/2014/main" id="{39A6DB97-0261-4CAB-957A-C02A1E864F54}"/>
              </a:ext>
            </a:extLst>
          </p:cNvPr>
          <p:cNvSpPr/>
          <p:nvPr/>
        </p:nvSpPr>
        <p:spPr>
          <a:xfrm>
            <a:off x="2412986" y="5054926"/>
            <a:ext cx="2890534" cy="492686"/>
          </a:xfrm>
          <a:prstGeom prst="trapezoid">
            <a:avLst>
              <a:gd name="adj" fmla="val 126039"/>
            </a:avLst>
          </a:prstGeom>
          <a:noFill/>
          <a:ln w="6350">
            <a:gradFill>
              <a:gsLst>
                <a:gs pos="45000">
                  <a:schemeClr val="accent4">
                    <a:alpha val="0"/>
                  </a:schemeClr>
                </a:gs>
                <a:gs pos="100000">
                  <a:schemeClr val="accent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id="{F6DC8FA4-55DF-4640-B1F7-6EE31BC941D8}"/>
              </a:ext>
            </a:extLst>
          </p:cNvPr>
          <p:cNvSpPr/>
          <p:nvPr/>
        </p:nvSpPr>
        <p:spPr>
          <a:xfrm>
            <a:off x="6587400" y="4871354"/>
            <a:ext cx="3256294" cy="555030"/>
          </a:xfrm>
          <a:prstGeom prst="trapezoid">
            <a:avLst>
              <a:gd name="adj" fmla="val 126039"/>
            </a:avLst>
          </a:prstGeom>
          <a:noFill/>
          <a:ln w="6350">
            <a:gradFill>
              <a:gsLst>
                <a:gs pos="45000">
                  <a:schemeClr val="accent4">
                    <a:alpha val="0"/>
                  </a:schemeClr>
                </a:gs>
                <a:gs pos="100000">
                  <a:schemeClr val="accent1">
                    <a:alpha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a:extLst>
              <a:ext uri="{FF2B5EF4-FFF2-40B4-BE49-F238E27FC236}">
                <a16:creationId xmlns:a16="http://schemas.microsoft.com/office/drawing/2014/main" id="{5123B42A-9BC6-42CF-9081-FF1314011DF2}"/>
              </a:ext>
            </a:extLst>
          </p:cNvPr>
          <p:cNvSpPr/>
          <p:nvPr/>
        </p:nvSpPr>
        <p:spPr>
          <a:xfrm>
            <a:off x="6770280" y="5054926"/>
            <a:ext cx="2890534" cy="492686"/>
          </a:xfrm>
          <a:prstGeom prst="trapezoid">
            <a:avLst>
              <a:gd name="adj" fmla="val 126039"/>
            </a:avLst>
          </a:prstGeom>
          <a:noFill/>
          <a:ln w="6350">
            <a:gradFill>
              <a:gsLst>
                <a:gs pos="45000">
                  <a:schemeClr val="accent4">
                    <a:alpha val="0"/>
                  </a:schemeClr>
                </a:gs>
                <a:gs pos="100000">
                  <a:schemeClr val="accent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23015F83-EF26-4E30-BCEB-E52198E84F12}"/>
              </a:ext>
            </a:extLst>
          </p:cNvPr>
          <p:cNvSpPr/>
          <p:nvPr/>
        </p:nvSpPr>
        <p:spPr>
          <a:xfrm>
            <a:off x="7235923" y="3034236"/>
            <a:ext cx="2339102" cy="523220"/>
          </a:xfrm>
          <a:prstGeom prst="rect">
            <a:avLst/>
          </a:prstGeom>
        </p:spPr>
        <p:txBody>
          <a:bodyPr wrap="none">
            <a:spAutoFit/>
          </a:bodyPr>
          <a:lstStyle/>
          <a:p>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智能穿戴设备</a:t>
            </a:r>
          </a:p>
        </p:txBody>
      </p:sp>
      <p:sp>
        <p:nvSpPr>
          <p:cNvPr id="39" name="文本框 38">
            <a:extLst>
              <a:ext uri="{FF2B5EF4-FFF2-40B4-BE49-F238E27FC236}">
                <a16:creationId xmlns:a16="http://schemas.microsoft.com/office/drawing/2014/main" id="{1D4997B5-0F52-4F71-AB4B-362191E99F07}"/>
              </a:ext>
            </a:extLst>
          </p:cNvPr>
          <p:cNvSpPr txBox="1"/>
          <p:nvPr/>
        </p:nvSpPr>
        <p:spPr>
          <a:xfrm>
            <a:off x="3212266" y="2618738"/>
            <a:ext cx="1435124" cy="830997"/>
          </a:xfrm>
          <a:prstGeom prst="rect">
            <a:avLst/>
          </a:prstGeom>
          <a:noFill/>
        </p:spPr>
        <p:txBody>
          <a:bodyPr wrap="square" rtlCol="0">
            <a:spAutoFit/>
          </a:bodyPr>
          <a:lstStyle/>
          <a:p>
            <a:pPr algn="ctr"/>
            <a:r>
              <a:rPr lang="en-US" altLang="zh-CN" sz="4800" dirty="0">
                <a:gradFill>
                  <a:gsLst>
                    <a:gs pos="81000">
                      <a:schemeClr val="accent2">
                        <a:alpha val="0"/>
                      </a:schemeClr>
                    </a:gs>
                    <a:gs pos="0">
                      <a:schemeClr val="accent1"/>
                    </a:gs>
                  </a:gsLst>
                  <a:lin ang="5400000" scaled="0"/>
                </a:gradFill>
                <a:latin typeface="+mj-lt"/>
              </a:rPr>
              <a:t>01</a:t>
            </a:r>
            <a:endParaRPr lang="zh-CN" altLang="en-US" sz="4800" dirty="0">
              <a:gradFill>
                <a:gsLst>
                  <a:gs pos="81000">
                    <a:schemeClr val="accent2">
                      <a:alpha val="0"/>
                    </a:schemeClr>
                  </a:gs>
                  <a:gs pos="0">
                    <a:schemeClr val="accent1"/>
                  </a:gs>
                </a:gsLst>
                <a:lin ang="5400000" scaled="0"/>
              </a:gradFill>
              <a:latin typeface="+mj-lt"/>
            </a:endParaRPr>
          </a:p>
        </p:txBody>
      </p:sp>
      <p:sp>
        <p:nvSpPr>
          <p:cNvPr id="40" name="文本框 39">
            <a:extLst>
              <a:ext uri="{FF2B5EF4-FFF2-40B4-BE49-F238E27FC236}">
                <a16:creationId xmlns:a16="http://schemas.microsoft.com/office/drawing/2014/main" id="{DACBA1BA-B343-463B-BF36-1129334B1135}"/>
              </a:ext>
            </a:extLst>
          </p:cNvPr>
          <p:cNvSpPr txBox="1"/>
          <p:nvPr/>
        </p:nvSpPr>
        <p:spPr>
          <a:xfrm>
            <a:off x="7591234" y="2618738"/>
            <a:ext cx="1435124" cy="830997"/>
          </a:xfrm>
          <a:prstGeom prst="rect">
            <a:avLst/>
          </a:prstGeom>
          <a:noFill/>
        </p:spPr>
        <p:txBody>
          <a:bodyPr wrap="square" rtlCol="0">
            <a:spAutoFit/>
          </a:bodyPr>
          <a:lstStyle/>
          <a:p>
            <a:pPr algn="ctr"/>
            <a:r>
              <a:rPr lang="en-US" altLang="zh-CN" sz="4800" dirty="0">
                <a:gradFill>
                  <a:gsLst>
                    <a:gs pos="81000">
                      <a:schemeClr val="accent2">
                        <a:alpha val="0"/>
                      </a:schemeClr>
                    </a:gs>
                    <a:gs pos="0">
                      <a:schemeClr val="accent1"/>
                    </a:gs>
                  </a:gsLst>
                  <a:lin ang="5400000" scaled="0"/>
                </a:gradFill>
                <a:latin typeface="+mj-lt"/>
              </a:rPr>
              <a:t>02</a:t>
            </a:r>
            <a:endParaRPr lang="zh-CN" altLang="en-US" sz="4800" dirty="0">
              <a:gradFill>
                <a:gsLst>
                  <a:gs pos="81000">
                    <a:schemeClr val="accent2">
                      <a:alpha val="0"/>
                    </a:schemeClr>
                  </a:gs>
                  <a:gs pos="0">
                    <a:schemeClr val="accent1"/>
                  </a:gs>
                </a:gsLst>
                <a:lin ang="5400000" scaled="0"/>
              </a:gradFill>
              <a:latin typeface="+mj-lt"/>
            </a:endParaRPr>
          </a:p>
        </p:txBody>
      </p:sp>
      <p:sp>
        <p:nvSpPr>
          <p:cNvPr id="41" name="文本框 40">
            <a:extLst>
              <a:ext uri="{FF2B5EF4-FFF2-40B4-BE49-F238E27FC236}">
                <a16:creationId xmlns:a16="http://schemas.microsoft.com/office/drawing/2014/main" id="{EF4D5448-C2D4-4974-A251-EB1134467C88}"/>
              </a:ext>
            </a:extLst>
          </p:cNvPr>
          <p:cNvSpPr txBox="1"/>
          <p:nvPr/>
        </p:nvSpPr>
        <p:spPr>
          <a:xfrm>
            <a:off x="3212266" y="4266184"/>
            <a:ext cx="1435124" cy="830997"/>
          </a:xfrm>
          <a:prstGeom prst="rect">
            <a:avLst/>
          </a:prstGeom>
          <a:noFill/>
        </p:spPr>
        <p:txBody>
          <a:bodyPr wrap="square" rtlCol="0">
            <a:spAutoFit/>
          </a:bodyPr>
          <a:lstStyle/>
          <a:p>
            <a:pPr algn="ctr"/>
            <a:r>
              <a:rPr lang="en-US" altLang="zh-CN" sz="4800" dirty="0">
                <a:gradFill>
                  <a:gsLst>
                    <a:gs pos="81000">
                      <a:schemeClr val="accent2">
                        <a:alpha val="0"/>
                      </a:schemeClr>
                    </a:gs>
                    <a:gs pos="0">
                      <a:schemeClr val="accent1"/>
                    </a:gs>
                  </a:gsLst>
                  <a:lin ang="5400000" scaled="0"/>
                </a:gradFill>
                <a:latin typeface="+mj-lt"/>
              </a:rPr>
              <a:t>03</a:t>
            </a:r>
            <a:endParaRPr lang="zh-CN" altLang="en-US" sz="4800" dirty="0">
              <a:gradFill>
                <a:gsLst>
                  <a:gs pos="81000">
                    <a:schemeClr val="accent2">
                      <a:alpha val="0"/>
                    </a:schemeClr>
                  </a:gs>
                  <a:gs pos="0">
                    <a:schemeClr val="accent1"/>
                  </a:gs>
                </a:gsLst>
                <a:lin ang="5400000" scaled="0"/>
              </a:gradFill>
              <a:latin typeface="+mj-lt"/>
            </a:endParaRPr>
          </a:p>
        </p:txBody>
      </p:sp>
      <p:sp>
        <p:nvSpPr>
          <p:cNvPr id="42" name="文本框 41">
            <a:extLst>
              <a:ext uri="{FF2B5EF4-FFF2-40B4-BE49-F238E27FC236}">
                <a16:creationId xmlns:a16="http://schemas.microsoft.com/office/drawing/2014/main" id="{06BF789F-8609-4378-9B84-DB7431842B8B}"/>
              </a:ext>
            </a:extLst>
          </p:cNvPr>
          <p:cNvSpPr txBox="1"/>
          <p:nvPr/>
        </p:nvSpPr>
        <p:spPr>
          <a:xfrm>
            <a:off x="7591234" y="4261054"/>
            <a:ext cx="1435124" cy="830997"/>
          </a:xfrm>
          <a:prstGeom prst="rect">
            <a:avLst/>
          </a:prstGeom>
          <a:noFill/>
        </p:spPr>
        <p:txBody>
          <a:bodyPr wrap="square" rtlCol="0">
            <a:spAutoFit/>
          </a:bodyPr>
          <a:lstStyle/>
          <a:p>
            <a:pPr algn="ctr"/>
            <a:r>
              <a:rPr lang="en-US" altLang="zh-CN" sz="4800" dirty="0">
                <a:gradFill>
                  <a:gsLst>
                    <a:gs pos="81000">
                      <a:schemeClr val="accent2">
                        <a:alpha val="0"/>
                      </a:schemeClr>
                    </a:gs>
                    <a:gs pos="0">
                      <a:schemeClr val="accent1"/>
                    </a:gs>
                  </a:gsLst>
                  <a:lin ang="5400000" scaled="0"/>
                </a:gradFill>
                <a:latin typeface="+mj-lt"/>
              </a:rPr>
              <a:t>04</a:t>
            </a:r>
            <a:endParaRPr lang="zh-CN" altLang="en-US" sz="4800" dirty="0">
              <a:gradFill>
                <a:gsLst>
                  <a:gs pos="81000">
                    <a:schemeClr val="accent2">
                      <a:alpha val="0"/>
                    </a:schemeClr>
                  </a:gs>
                  <a:gs pos="0">
                    <a:schemeClr val="accent1"/>
                  </a:gs>
                </a:gsLst>
                <a:lin ang="5400000" scaled="0"/>
              </a:gradFill>
              <a:latin typeface="+mj-lt"/>
            </a:endParaRPr>
          </a:p>
        </p:txBody>
      </p:sp>
      <p:sp>
        <p:nvSpPr>
          <p:cNvPr id="43" name="梯形 42">
            <a:extLst>
              <a:ext uri="{FF2B5EF4-FFF2-40B4-BE49-F238E27FC236}">
                <a16:creationId xmlns:a16="http://schemas.microsoft.com/office/drawing/2014/main" id="{2BA5C795-4C22-4025-9952-094E0176976B}"/>
              </a:ext>
            </a:extLst>
          </p:cNvPr>
          <p:cNvSpPr/>
          <p:nvPr/>
        </p:nvSpPr>
        <p:spPr>
          <a:xfrm>
            <a:off x="2230106" y="3126588"/>
            <a:ext cx="3256294" cy="555030"/>
          </a:xfrm>
          <a:prstGeom prst="trapezoid">
            <a:avLst>
              <a:gd name="adj" fmla="val 126039"/>
            </a:avLst>
          </a:prstGeom>
          <a:noFill/>
          <a:ln w="6350">
            <a:gradFill>
              <a:gsLst>
                <a:gs pos="45000">
                  <a:schemeClr val="accent4">
                    <a:alpha val="0"/>
                  </a:schemeClr>
                </a:gs>
                <a:gs pos="100000">
                  <a:schemeClr val="accent1">
                    <a:alpha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43">
            <a:extLst>
              <a:ext uri="{FF2B5EF4-FFF2-40B4-BE49-F238E27FC236}">
                <a16:creationId xmlns:a16="http://schemas.microsoft.com/office/drawing/2014/main" id="{0BE47734-D770-476C-B5C3-6EAF2F51C8DF}"/>
              </a:ext>
            </a:extLst>
          </p:cNvPr>
          <p:cNvSpPr/>
          <p:nvPr/>
        </p:nvSpPr>
        <p:spPr>
          <a:xfrm>
            <a:off x="6680650" y="3132207"/>
            <a:ext cx="3256294" cy="555030"/>
          </a:xfrm>
          <a:prstGeom prst="trapezoid">
            <a:avLst>
              <a:gd name="adj" fmla="val 126039"/>
            </a:avLst>
          </a:prstGeom>
          <a:noFill/>
          <a:ln w="6350">
            <a:gradFill>
              <a:gsLst>
                <a:gs pos="45000">
                  <a:schemeClr val="accent4">
                    <a:alpha val="0"/>
                  </a:schemeClr>
                </a:gs>
                <a:gs pos="100000">
                  <a:schemeClr val="accent1">
                    <a:alpha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7C75A8F-E70A-4093-B284-118802C06F1A}"/>
              </a:ext>
            </a:extLst>
          </p:cNvPr>
          <p:cNvSpPr/>
          <p:nvPr/>
        </p:nvSpPr>
        <p:spPr>
          <a:xfrm>
            <a:off x="3119348" y="4729890"/>
            <a:ext cx="1620957" cy="523220"/>
          </a:xfrm>
          <a:prstGeom prst="rect">
            <a:avLst/>
          </a:prstGeom>
        </p:spPr>
        <p:txBody>
          <a:bodyPr wrap="none">
            <a:spAutoFit/>
          </a:bodyPr>
          <a:lstStyle/>
          <a:p>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工程价值</a:t>
            </a:r>
          </a:p>
        </p:txBody>
      </p:sp>
      <p:sp>
        <p:nvSpPr>
          <p:cNvPr id="46" name="矩形 45">
            <a:extLst>
              <a:ext uri="{FF2B5EF4-FFF2-40B4-BE49-F238E27FC236}">
                <a16:creationId xmlns:a16="http://schemas.microsoft.com/office/drawing/2014/main" id="{3E52D182-3CFD-4E78-BD67-8A3FDC5139F2}"/>
              </a:ext>
            </a:extLst>
          </p:cNvPr>
          <p:cNvSpPr/>
          <p:nvPr/>
        </p:nvSpPr>
        <p:spPr>
          <a:xfrm>
            <a:off x="7498317" y="4770263"/>
            <a:ext cx="1620957" cy="523220"/>
          </a:xfrm>
          <a:prstGeom prst="rect">
            <a:avLst/>
          </a:prstGeom>
        </p:spPr>
        <p:txBody>
          <a:bodyPr wrap="none">
            <a:spAutoFit/>
          </a:bodyPr>
          <a:lstStyle/>
          <a:p>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社会风险</a:t>
            </a:r>
          </a:p>
        </p:txBody>
      </p:sp>
    </p:spTree>
    <p:custDataLst>
      <p:tags r:id="rId1"/>
    </p:custDataLst>
    <p:extLst>
      <p:ext uri="{BB962C8B-B14F-4D97-AF65-F5344CB8AC3E}">
        <p14:creationId xmlns:p14="http://schemas.microsoft.com/office/powerpoint/2010/main" val="2728522640"/>
      </p:ext>
    </p:ext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7965" y="0"/>
            <a:ext cx="11368405" cy="5899150"/>
            <a:chOff x="-359" y="0"/>
            <a:chExt cx="17903" cy="9290"/>
          </a:xfrm>
        </p:grpSpPr>
        <p:sp>
          <p:nvSpPr>
            <p:cNvPr id="22" name="圆角矩形 50"/>
            <p:cNvSpPr/>
            <p:nvPr/>
          </p:nvSpPr>
          <p:spPr>
            <a:xfrm>
              <a:off x="10104" y="2718"/>
              <a:ext cx="7431" cy="1168"/>
            </a:xfrm>
            <a:prstGeom prst="roundRect">
              <a:avLst>
                <a:gd name="adj" fmla="val 0"/>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宋体" panose="02020400000000000000" charset="-122"/>
              </a:endParaRPr>
            </a:p>
          </p:txBody>
        </p:sp>
        <p:sp>
          <p:nvSpPr>
            <p:cNvPr id="7" name="圆角矩形 50"/>
            <p:cNvSpPr/>
            <p:nvPr/>
          </p:nvSpPr>
          <p:spPr>
            <a:xfrm>
              <a:off x="10104" y="6969"/>
              <a:ext cx="7431" cy="1167"/>
            </a:xfrm>
            <a:prstGeom prst="roundRect">
              <a:avLst>
                <a:gd name="adj" fmla="val 0"/>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宋体" panose="02020400000000000000" charset="-122"/>
              </a:endParaRPr>
            </a:p>
          </p:txBody>
        </p:sp>
        <p:sp>
          <p:nvSpPr>
            <p:cNvPr id="12" name="文本框 11"/>
            <p:cNvSpPr txBox="1"/>
            <p:nvPr/>
          </p:nvSpPr>
          <p:spPr>
            <a:xfrm>
              <a:off x="10102" y="7239"/>
              <a:ext cx="7442" cy="628"/>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贫富差距</a:t>
              </a:r>
            </a:p>
          </p:txBody>
        </p:sp>
        <p:sp>
          <p:nvSpPr>
            <p:cNvPr id="13" name="文本框 12"/>
            <p:cNvSpPr txBox="1"/>
            <p:nvPr/>
          </p:nvSpPr>
          <p:spPr>
            <a:xfrm>
              <a:off x="10102" y="2988"/>
              <a:ext cx="7442" cy="628"/>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数字鸿沟</a:t>
              </a:r>
            </a:p>
          </p:txBody>
        </p:sp>
        <p:sp>
          <p:nvSpPr>
            <p:cNvPr id="86" name="文本框 85"/>
            <p:cNvSpPr txBox="1"/>
            <p:nvPr/>
          </p:nvSpPr>
          <p:spPr>
            <a:xfrm>
              <a:off x="10269" y="4204"/>
              <a:ext cx="7266" cy="1452"/>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sz="120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rPr>
                <a:t>是继城乡差别、工农差别和脑体差别之后的第四大二元差别；</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sz="120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rPr>
                <a:t>无条件者就被排除在智能可穿戴设备的大门之外，催生了个体权利的不对称性；</a:t>
              </a:r>
            </a:p>
          </p:txBody>
        </p:sp>
        <p:sp>
          <p:nvSpPr>
            <p:cNvPr id="16" name="文本框 15"/>
            <p:cNvSpPr txBox="1"/>
            <p:nvPr/>
          </p:nvSpPr>
          <p:spPr>
            <a:xfrm>
              <a:off x="10269" y="8274"/>
              <a:ext cx="7266" cy="1016"/>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社会资源获取、财富分配的差距和受教育水平被进一步拉大；</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sz="12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触发“贫者愈贫富者愈富”的“马太效应”；</a:t>
              </a:r>
            </a:p>
          </p:txBody>
        </p:sp>
        <p:grpSp>
          <p:nvGrpSpPr>
            <p:cNvPr id="14" name="组合 13"/>
            <p:cNvGrpSpPr/>
            <p:nvPr/>
          </p:nvGrpSpPr>
          <p:grpSpPr>
            <a:xfrm>
              <a:off x="-359" y="0"/>
              <a:ext cx="2564" cy="2222"/>
              <a:chOff x="-249" y="-12"/>
              <a:chExt cx="1780" cy="1542"/>
            </a:xfrm>
          </p:grpSpPr>
          <p:sp>
            <p:nvSpPr>
              <p:cNvPr id="15" name="直角三角形 1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579" y="458"/>
              <a:ext cx="7033" cy="1016"/>
            </a:xfrm>
            <a:prstGeom prst="rect">
              <a:avLst/>
            </a:prstGeom>
            <a:noFill/>
          </p:spPr>
          <p:txBody>
            <a:bodyPr wrap="square" rtlCol="0">
              <a:spAutoFit/>
            </a:bodyPr>
            <a:lstStyle/>
            <a:p>
              <a:pPr algn="l"/>
              <a:r>
                <a:rPr lang="zh-CN" altLang="en-US" sz="3600" b="1">
                  <a:solidFill>
                    <a:srgbClr val="1C4F90"/>
                  </a:solidFill>
                  <a:latin typeface="思源宋体" panose="02020400000000000000" charset="-122"/>
                  <a:ea typeface="思源宋体" panose="02020400000000000000" charset="-122"/>
                </a:rPr>
                <a:t>社会公正</a:t>
              </a:r>
            </a:p>
          </p:txBody>
        </p:sp>
        <p:sp>
          <p:nvSpPr>
            <p:cNvPr id="18" name="文本框 17"/>
            <p:cNvSpPr txBox="1"/>
            <p:nvPr/>
          </p:nvSpPr>
          <p:spPr>
            <a:xfrm>
              <a:off x="1689" y="1344"/>
              <a:ext cx="4321" cy="434"/>
            </a:xfrm>
            <a:prstGeom prst="rect">
              <a:avLst/>
            </a:prstGeom>
            <a:noFill/>
          </p:spPr>
          <p:txBody>
            <a:bodyPr wrap="square" rtlCol="0">
              <a:spAutoFit/>
            </a:bodyPr>
            <a:lstStyle/>
            <a:p>
              <a:pPr algn="dist"/>
              <a:r>
                <a:rPr lang="zh-CN" altLang="en-US" sz="1200">
                  <a:solidFill>
                    <a:srgbClr val="264D88"/>
                  </a:solidFill>
                  <a:latin typeface="思源宋体" panose="02020400000000000000" charset="-122"/>
                  <a:ea typeface="思源宋体" panose="02020400000000000000" charset="-122"/>
                </a:rPr>
                <a:t>EDIT THE TITLE TEXT HERE</a:t>
              </a: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pic>
        <p:nvPicPr>
          <p:cNvPr id="10" name="图片 9">
            <a:extLst>
              <a:ext uri="{FF2B5EF4-FFF2-40B4-BE49-F238E27FC236}">
                <a16:creationId xmlns:a16="http://schemas.microsoft.com/office/drawing/2014/main" id="{2D5307E2-0F61-44CC-929A-1B235FE792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4881" y="935990"/>
            <a:ext cx="2966763" cy="2572517"/>
          </a:xfrm>
          <a:prstGeom prst="rect">
            <a:avLst/>
          </a:prstGeom>
        </p:spPr>
      </p:pic>
      <p:pic>
        <p:nvPicPr>
          <p:cNvPr id="25" name="图片 24">
            <a:extLst>
              <a:ext uri="{FF2B5EF4-FFF2-40B4-BE49-F238E27FC236}">
                <a16:creationId xmlns:a16="http://schemas.microsoft.com/office/drawing/2014/main" id="{6D017B44-FE52-424C-976B-9E3A9B0B3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34" y="3712873"/>
            <a:ext cx="6041281" cy="2332309"/>
          </a:xfrm>
          <a:prstGeom prst="rect">
            <a:avLst/>
          </a:prstGeom>
        </p:spPr>
      </p:pic>
    </p:spTree>
    <p:custDataLst>
      <p:tags r:id="rId1"/>
    </p:custDataLst>
    <p:extLst>
      <p:ext uri="{BB962C8B-B14F-4D97-AF65-F5344CB8AC3E}">
        <p14:creationId xmlns:p14="http://schemas.microsoft.com/office/powerpoint/2010/main" val="3275072142"/>
      </p:ext>
    </p:ext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27965" y="0"/>
            <a:ext cx="11827510" cy="6127750"/>
            <a:chOff x="-359" y="0"/>
            <a:chExt cx="18626" cy="9650"/>
          </a:xfrm>
        </p:grpSpPr>
        <p:grpSp>
          <p:nvGrpSpPr>
            <p:cNvPr id="11" name="组合 10"/>
            <p:cNvGrpSpPr/>
            <p:nvPr/>
          </p:nvGrpSpPr>
          <p:grpSpPr>
            <a:xfrm>
              <a:off x="2029" y="2642"/>
              <a:ext cx="16238" cy="7008"/>
              <a:chOff x="2029" y="2642"/>
              <a:chExt cx="16238" cy="7008"/>
            </a:xfrm>
          </p:grpSpPr>
          <p:sp>
            <p:nvSpPr>
              <p:cNvPr id="67" name="矩形: 圆角 66"/>
              <p:cNvSpPr/>
              <p:nvPr/>
            </p:nvSpPr>
            <p:spPr>
              <a:xfrm>
                <a:off x="2029" y="2642"/>
                <a:ext cx="4622" cy="3432"/>
              </a:xfrm>
              <a:prstGeom prst="roundRect">
                <a:avLst>
                  <a:gd name="adj" fmla="val 2749"/>
                </a:avLst>
              </a:prstGeom>
              <a:solidFill>
                <a:srgbClr val="1C4F9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5" name="矩形: 圆角 64"/>
              <p:cNvSpPr/>
              <p:nvPr/>
            </p:nvSpPr>
            <p:spPr>
              <a:xfrm>
                <a:off x="11243" y="6218"/>
                <a:ext cx="4622" cy="3432"/>
              </a:xfrm>
              <a:prstGeom prst="roundRect">
                <a:avLst>
                  <a:gd name="adj" fmla="val 2749"/>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p:cNvSpPr txBox="1"/>
              <p:nvPr/>
            </p:nvSpPr>
            <p:spPr>
              <a:xfrm>
                <a:off x="2296" y="3918"/>
                <a:ext cx="4128" cy="966"/>
              </a:xfrm>
              <a:prstGeom prst="rect">
                <a:avLst/>
              </a:prstGeom>
              <a:noFill/>
            </p:spPr>
            <p:txBody>
              <a:bodyPr wrap="square" rtlCol="0">
                <a:spAutoFit/>
              </a:bodyPr>
              <a:lstStyle/>
              <a:p>
                <a:pPr algn="l">
                  <a:lnSpc>
                    <a:spcPct val="150000"/>
                  </a:lnSpc>
                </a:pPr>
                <a:r>
                  <a:rPr lang="zh-CN" altLang="en-US" sz="1200" dirty="0">
                    <a:solidFill>
                      <a:schemeClr val="bg1"/>
                    </a:solidFill>
                    <a:latin typeface="+mn-ea"/>
                    <a:cs typeface="思源宋体" panose="02020400000000000000" charset="-122"/>
                    <a:sym typeface="+mn-ea"/>
                  </a:rPr>
                  <a:t>全感官沉浸式体验导致社会生活失真；</a:t>
                </a:r>
              </a:p>
              <a:p>
                <a:pPr algn="l">
                  <a:lnSpc>
                    <a:spcPct val="150000"/>
                  </a:lnSpc>
                </a:pPr>
                <a:r>
                  <a:rPr lang="zh-CN" altLang="en-US" sz="1200" dirty="0">
                    <a:solidFill>
                      <a:schemeClr val="bg1"/>
                    </a:solidFill>
                    <a:latin typeface="+mn-ea"/>
                    <a:cs typeface="思源宋体" panose="02020400000000000000" charset="-122"/>
                    <a:sym typeface="+mn-ea"/>
                  </a:rPr>
                  <a:t>娱乐享受替代劳动获得；</a:t>
                </a:r>
              </a:p>
            </p:txBody>
          </p:sp>
          <p:sp>
            <p:nvSpPr>
              <p:cNvPr id="2" name="文本框 1"/>
              <p:cNvSpPr txBox="1"/>
              <p:nvPr/>
            </p:nvSpPr>
            <p:spPr>
              <a:xfrm>
                <a:off x="11510" y="6817"/>
                <a:ext cx="4547" cy="628"/>
              </a:xfrm>
              <a:prstGeom prst="rect">
                <a:avLst/>
              </a:prstGeom>
              <a:noFill/>
            </p:spPr>
            <p:txBody>
              <a:bodyPr wrap="square" rtlCol="0">
                <a:spAutoFit/>
              </a:bodyPr>
              <a:lstStyle/>
              <a:p>
                <a:pPr algn="l"/>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思源宋体" panose="02020400000000000000" charset="-122"/>
                  </a:rPr>
                  <a:t>社交困境</a:t>
                </a:r>
              </a:p>
            </p:txBody>
          </p:sp>
          <p:sp>
            <p:nvSpPr>
              <p:cNvPr id="5" name="文本框 4"/>
              <p:cNvSpPr txBox="1"/>
              <p:nvPr/>
            </p:nvSpPr>
            <p:spPr>
              <a:xfrm>
                <a:off x="11493" y="7475"/>
                <a:ext cx="4128" cy="1735"/>
              </a:xfrm>
              <a:prstGeom prst="rect">
                <a:avLst/>
              </a:prstGeom>
              <a:noFill/>
            </p:spPr>
            <p:txBody>
              <a:bodyPr wrap="square" rtlCol="0">
                <a:spAutoFit/>
              </a:bodyPr>
              <a:lstStyle/>
              <a:p>
                <a:pPr algn="l">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思源宋体" panose="02020400000000000000" charset="-122"/>
                    <a:sym typeface="+mn-ea"/>
                  </a:rPr>
                  <a:t>人与人自身的各种关系，都是通过人与人的关系来体现的，而与他人关系的实现是通过交往关系来确证的</a:t>
                </a:r>
                <a:r>
                  <a:rPr lang="en-US" altLang="zh-CN" sz="1200" baseline="30000" dirty="0">
                    <a:solidFill>
                      <a:schemeClr val="tx1">
                        <a:lumMod val="65000"/>
                        <a:lumOff val="35000"/>
                      </a:schemeClr>
                    </a:solidFill>
                    <a:uFillTx/>
                    <a:latin typeface="微软雅黑" panose="020B0503020204020204" pitchFamily="34" charset="-122"/>
                    <a:ea typeface="微软雅黑" panose="020B0503020204020204" pitchFamily="34" charset="-122"/>
                    <a:cs typeface="思源宋体" panose="02020400000000000000" charset="-122"/>
                    <a:sym typeface="+mn-ea"/>
                  </a:rPr>
                  <a:t>[1]</a:t>
                </a:r>
              </a:p>
              <a:p>
                <a:pPr algn="l">
                  <a:lnSpc>
                    <a:spcPct val="150000"/>
                  </a:lnSpc>
                </a:pPr>
                <a:endParaRPr lang="en-US" altLang="zh-CN" sz="1200" baseline="30000" dirty="0">
                  <a:solidFill>
                    <a:schemeClr val="tx1">
                      <a:lumMod val="65000"/>
                      <a:lumOff val="35000"/>
                    </a:schemeClr>
                  </a:solidFill>
                  <a:uFillTx/>
                  <a:latin typeface="思源宋体" charset="0"/>
                  <a:ea typeface="思源宋体" panose="02020400000000000000" charset="-122"/>
                  <a:cs typeface="思源宋体" panose="02020400000000000000" charset="-122"/>
                  <a:sym typeface="+mn-ea"/>
                </a:endParaRPr>
              </a:p>
            </p:txBody>
          </p:sp>
          <p:sp>
            <p:nvSpPr>
              <p:cNvPr id="6" name="文本框 5"/>
              <p:cNvSpPr txBox="1"/>
              <p:nvPr/>
            </p:nvSpPr>
            <p:spPr>
              <a:xfrm>
                <a:off x="13720" y="6820"/>
                <a:ext cx="4547" cy="628"/>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编辑段落文本</a:t>
                </a:r>
              </a:p>
            </p:txBody>
          </p:sp>
        </p:grpSp>
        <p:grpSp>
          <p:nvGrpSpPr>
            <p:cNvPr id="12" name="组合 11"/>
            <p:cNvGrpSpPr/>
            <p:nvPr/>
          </p:nvGrpSpPr>
          <p:grpSpPr>
            <a:xfrm>
              <a:off x="-359" y="0"/>
              <a:ext cx="2564" cy="2222"/>
              <a:chOff x="-249" y="-12"/>
              <a:chExt cx="1780" cy="1542"/>
            </a:xfrm>
          </p:grpSpPr>
          <p:sp>
            <p:nvSpPr>
              <p:cNvPr id="15" name="直角三角形 1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1579" y="458"/>
              <a:ext cx="7033" cy="1016"/>
            </a:xfrm>
            <a:prstGeom prst="rect">
              <a:avLst/>
            </a:prstGeom>
            <a:noFill/>
          </p:spPr>
          <p:txBody>
            <a:bodyPr wrap="square" rtlCol="0">
              <a:spAutoFit/>
            </a:bodyPr>
            <a:lstStyle/>
            <a:p>
              <a:pPr algn="l"/>
              <a:r>
                <a:rPr lang="zh-CN" altLang="en-US" sz="3600" b="1">
                  <a:solidFill>
                    <a:srgbClr val="1C4F90"/>
                  </a:solidFill>
                  <a:latin typeface="思源宋体" panose="02020400000000000000" charset="-122"/>
                  <a:ea typeface="思源宋体" panose="02020400000000000000" charset="-122"/>
                </a:rPr>
                <a:t>社会失真</a:t>
              </a:r>
            </a:p>
          </p:txBody>
        </p:sp>
        <p:sp>
          <p:nvSpPr>
            <p:cNvPr id="18" name="文本框 17"/>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20" name="文本框 19"/>
          <p:cNvSpPr txBox="1"/>
          <p:nvPr/>
        </p:nvSpPr>
        <p:spPr>
          <a:xfrm>
            <a:off x="1457960" y="1905000"/>
            <a:ext cx="2887345" cy="398780"/>
          </a:xfrm>
          <a:prstGeom prst="rect">
            <a:avLst/>
          </a:prstGeom>
          <a:noFill/>
        </p:spPr>
        <p:txBody>
          <a:bodyPr wrap="square" rtlCol="0">
            <a:spAutoFit/>
          </a:bodyPr>
          <a:lstStyle/>
          <a:p>
            <a:pPr algn="l"/>
            <a:r>
              <a:rPr lang="zh-CN" altLang="en-US" sz="2000" b="1">
                <a:solidFill>
                  <a:schemeClr val="bg1"/>
                </a:solidFill>
                <a:latin typeface="思源宋体" panose="02020400000000000000" charset="-122"/>
                <a:ea typeface="思源宋体" panose="02020400000000000000" charset="-122"/>
                <a:cs typeface="思源宋体" panose="02020400000000000000" charset="-122"/>
              </a:rPr>
              <a:t>虚拟现实</a:t>
            </a:r>
          </a:p>
        </p:txBody>
      </p:sp>
      <p:sp>
        <p:nvSpPr>
          <p:cNvPr id="21" name="文本框 20"/>
          <p:cNvSpPr txBox="1"/>
          <p:nvPr/>
        </p:nvSpPr>
        <p:spPr>
          <a:xfrm>
            <a:off x="1288415" y="6312535"/>
            <a:ext cx="11189335" cy="368300"/>
          </a:xfrm>
          <a:prstGeom prst="rect">
            <a:avLst/>
          </a:prstGeom>
          <a:noFill/>
        </p:spPr>
        <p:txBody>
          <a:bodyPr wrap="square" rtlCol="0" anchor="t">
            <a:spAutoFit/>
          </a:bodyPr>
          <a:lstStyle/>
          <a:p>
            <a:pPr lvl="0" algn="l">
              <a:buClrTx/>
              <a:buSzTx/>
              <a:buFontTx/>
            </a:pPr>
            <a:r>
              <a:rPr lang="en-US" altLang="zh-CN" sz="1000" dirty="0" err="1">
                <a:sym typeface="+mn-ea"/>
              </a:rPr>
              <a:t>闫坤如.人工智能技术异化及其本质探源</a:t>
            </a:r>
            <a:r>
              <a:rPr lang="en-US" altLang="zh-CN" sz="1000" dirty="0">
                <a:sym typeface="+mn-ea"/>
              </a:rPr>
              <a:t>[J].上海师范大学学报（哲学社会科学版）,2020.(3):100-107.</a:t>
            </a:r>
          </a:p>
        </p:txBody>
      </p:sp>
      <p:cxnSp>
        <p:nvCxnSpPr>
          <p:cNvPr id="22" name="直接连接符 21"/>
          <p:cNvCxnSpPr/>
          <p:nvPr/>
        </p:nvCxnSpPr>
        <p:spPr>
          <a:xfrm>
            <a:off x="1288415" y="6277610"/>
            <a:ext cx="8785860" cy="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61212FE-43F0-425C-A5C4-1AF762B86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8415" y="3976544"/>
            <a:ext cx="3764281" cy="2112445"/>
          </a:xfrm>
          <a:prstGeom prst="rect">
            <a:avLst/>
          </a:prstGeom>
        </p:spPr>
      </p:pic>
      <p:pic>
        <p:nvPicPr>
          <p:cNvPr id="14" name="图片 13">
            <a:extLst>
              <a:ext uri="{FF2B5EF4-FFF2-40B4-BE49-F238E27FC236}">
                <a16:creationId xmlns:a16="http://schemas.microsoft.com/office/drawing/2014/main" id="{6F21D9DF-35E5-4121-B59F-BC489C234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081" y="1425218"/>
            <a:ext cx="3597570" cy="2234925"/>
          </a:xfrm>
          <a:prstGeom prst="rect">
            <a:avLst/>
          </a:prstGeom>
        </p:spPr>
      </p:pic>
    </p:spTree>
    <p:custDataLst>
      <p:tags r:id="rId1"/>
    </p:custDataLst>
    <p:extLst>
      <p:ext uri="{BB962C8B-B14F-4D97-AF65-F5344CB8AC3E}">
        <p14:creationId xmlns:p14="http://schemas.microsoft.com/office/powerpoint/2010/main" val="1081940018"/>
      </p:ext>
    </p:ext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3" name="Freeform 10"/>
          <p:cNvSpPr>
            <a:spLocks noEditPoints="1"/>
          </p:cNvSpPr>
          <p:nvPr/>
        </p:nvSpPr>
        <p:spPr bwMode="auto">
          <a:xfrm>
            <a:off x="2352675" y="3825240"/>
            <a:ext cx="322580" cy="433705"/>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rgbClr val="1C4F90"/>
          </a:solidFill>
          <a:ln>
            <a:noFill/>
          </a:ln>
        </p:spPr>
        <p:txBody>
          <a:bodyPr vert="horz" wrap="square" lIns="91440" tIns="45720" rIns="91440" bIns="45720" numCol="1" anchor="t" anchorCtr="0" compatLnSpc="1"/>
          <a:lstStyle/>
          <a:p>
            <a:endParaRPr lang="zh-CN" altLang="en-US"/>
          </a:p>
        </p:txBody>
      </p:sp>
      <p:grpSp>
        <p:nvGrpSpPr>
          <p:cNvPr id="9" name="组合 8"/>
          <p:cNvGrpSpPr/>
          <p:nvPr/>
        </p:nvGrpSpPr>
        <p:grpSpPr>
          <a:xfrm>
            <a:off x="-241935" y="0"/>
            <a:ext cx="11530330" cy="5475605"/>
            <a:chOff x="-381" y="0"/>
            <a:chExt cx="18158" cy="8623"/>
          </a:xfrm>
        </p:grpSpPr>
        <p:grpSp>
          <p:nvGrpSpPr>
            <p:cNvPr id="2" name="组合 1"/>
            <p:cNvGrpSpPr/>
            <p:nvPr/>
          </p:nvGrpSpPr>
          <p:grpSpPr>
            <a:xfrm>
              <a:off x="-381" y="0"/>
              <a:ext cx="18158" cy="6897"/>
              <a:chOff x="-359" y="0"/>
              <a:chExt cx="18158" cy="6897"/>
            </a:xfrm>
          </p:grpSpPr>
          <p:grpSp>
            <p:nvGrpSpPr>
              <p:cNvPr id="30" name="组合 29"/>
              <p:cNvGrpSpPr/>
              <p:nvPr/>
            </p:nvGrpSpPr>
            <p:grpSpPr>
              <a:xfrm>
                <a:off x="2637" y="2931"/>
                <a:ext cx="15162" cy="3966"/>
                <a:chOff x="2637" y="2931"/>
                <a:chExt cx="15162" cy="3966"/>
              </a:xfrm>
            </p:grpSpPr>
            <p:sp>
              <p:nvSpPr>
                <p:cNvPr id="38" name="Freeform 10"/>
                <p:cNvSpPr>
                  <a:spLocks noEditPoints="1"/>
                </p:cNvSpPr>
                <p:nvPr/>
              </p:nvSpPr>
              <p:spPr bwMode="auto">
                <a:xfrm>
                  <a:off x="3727" y="2931"/>
                  <a:ext cx="508" cy="683"/>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rgbClr val="1C4F90"/>
                </a:solidFill>
                <a:ln>
                  <a:noFill/>
                </a:ln>
              </p:spPr>
              <p:txBody>
                <a:bodyPr vert="horz" wrap="square" lIns="91440" tIns="45720" rIns="91440" bIns="45720" numCol="1" anchor="t" anchorCtr="0" compatLnSpc="1"/>
                <a:lstStyle/>
                <a:p>
                  <a:endParaRPr lang="zh-CN" altLang="en-US"/>
                </a:p>
              </p:txBody>
            </p:sp>
            <p:sp>
              <p:nvSpPr>
                <p:cNvPr id="49" name="矩形 48"/>
                <p:cNvSpPr/>
                <p:nvPr/>
              </p:nvSpPr>
              <p:spPr>
                <a:xfrm>
                  <a:off x="8078" y="5211"/>
                  <a:ext cx="1029" cy="725"/>
                </a:xfrm>
                <a:prstGeom prst="rect">
                  <a:avLst/>
                </a:prstGeom>
              </p:spPr>
              <p:txBody>
                <a:bodyPr wrap="square" lIns="91440" tIns="45720" rIns="91440" bIns="45720">
                  <a:spAutoFit/>
                </a:bodyPr>
                <a:lstStyle/>
                <a:p>
                  <a:pPr lvl="0" algn="ctr"/>
                  <a:r>
                    <a:rPr lang="en-US" altLang="zh-CN" sz="2400" b="1" dirty="0">
                      <a:solidFill>
                        <a:srgbClr val="FFFFFF"/>
                      </a:solidFill>
                      <a:latin typeface="思源宋体" panose="02020400000000000000" charset="-122"/>
                      <a:ea typeface="思源宋体" panose="02020400000000000000" charset="-122"/>
                    </a:rPr>
                    <a:t>01</a:t>
                  </a:r>
                </a:p>
              </p:txBody>
            </p:sp>
            <p:sp>
              <p:nvSpPr>
                <p:cNvPr id="53" name="矩形 52"/>
                <p:cNvSpPr/>
                <p:nvPr/>
              </p:nvSpPr>
              <p:spPr>
                <a:xfrm>
                  <a:off x="10093" y="6172"/>
                  <a:ext cx="1029" cy="725"/>
                </a:xfrm>
                <a:prstGeom prst="rect">
                  <a:avLst/>
                </a:prstGeom>
              </p:spPr>
              <p:txBody>
                <a:bodyPr wrap="square" lIns="91440" tIns="45720" rIns="91440" bIns="45720">
                  <a:spAutoFit/>
                </a:bodyPr>
                <a:lstStyle/>
                <a:p>
                  <a:pPr lvl="0" algn="ctr"/>
                  <a:r>
                    <a:rPr lang="en-US" altLang="zh-CN" sz="2400" b="1" dirty="0">
                      <a:solidFill>
                        <a:srgbClr val="FFFFFF"/>
                      </a:solidFill>
                      <a:latin typeface="思源宋体" panose="02020400000000000000" charset="-122"/>
                      <a:ea typeface="思源宋体" panose="02020400000000000000" charset="-122"/>
                    </a:rPr>
                    <a:t>03</a:t>
                  </a:r>
                </a:p>
              </p:txBody>
            </p:sp>
            <p:sp>
              <p:nvSpPr>
                <p:cNvPr id="54" name="矩形 53"/>
                <p:cNvSpPr/>
                <p:nvPr/>
              </p:nvSpPr>
              <p:spPr>
                <a:xfrm>
                  <a:off x="10795" y="5642"/>
                  <a:ext cx="1988" cy="434"/>
                </a:xfrm>
                <a:prstGeom prst="rect">
                  <a:avLst/>
                </a:prstGeom>
              </p:spPr>
              <p:txBody>
                <a:bodyPr wrap="square" lIns="91440" tIns="45720" rIns="91440" bIns="45720">
                  <a:spAutoFit/>
                </a:bodyPr>
                <a:lstStyle/>
                <a:p>
                  <a:pPr lvl="0" algn="ctr"/>
                  <a:r>
                    <a:rPr lang="en-US" altLang="zh-CN" sz="1200" b="1" dirty="0">
                      <a:solidFill>
                        <a:schemeClr val="bg1"/>
                      </a:solidFill>
                      <a:latin typeface="思源宋体" panose="02020400000000000000" charset="-122"/>
                      <a:ea typeface="思源宋体" panose="02020400000000000000" charset="-122"/>
                      <a:sym typeface="+mn-ea"/>
                    </a:rPr>
                    <a:t>TEXT HERE</a:t>
                  </a:r>
                </a:p>
              </p:txBody>
            </p:sp>
            <p:sp>
              <p:nvSpPr>
                <p:cNvPr id="57" name="矩形 56"/>
                <p:cNvSpPr/>
                <p:nvPr/>
              </p:nvSpPr>
              <p:spPr>
                <a:xfrm>
                  <a:off x="2637" y="3804"/>
                  <a:ext cx="2689" cy="590"/>
                </a:xfrm>
                <a:prstGeom prst="rect">
                  <a:avLst/>
                </a:prstGeom>
              </p:spPr>
              <p:txBody>
                <a:bodyPr wrap="square" lIns="67387" tIns="33694" rIns="67387" bIns="33694">
                  <a:spAutoFit/>
                </a:bodyPr>
                <a:lstStyle/>
                <a:p>
                  <a:pPr algn="dist" defTabSz="673735" fontAlgn="auto">
                    <a:spcBef>
                      <a:spcPts val="0"/>
                    </a:spcBef>
                    <a:spcAft>
                      <a:spcPts val="0"/>
                    </a:spcAft>
                    <a:defRPr/>
                  </a:pPr>
                  <a:r>
                    <a:rPr lang="zh-CN" altLang="en-US" sz="2000" b="1" dirty="0">
                      <a:solidFill>
                        <a:srgbClr val="1C4F90"/>
                      </a:solidFill>
                      <a:effectLst/>
                      <a:latin typeface="+mn-ea"/>
                    </a:rPr>
                    <a:t>公共安全危害</a:t>
                  </a:r>
                </a:p>
              </p:txBody>
            </p:sp>
            <p:sp>
              <p:nvSpPr>
                <p:cNvPr id="58" name="矩形 47"/>
                <p:cNvSpPr>
                  <a:spLocks noChangeArrowheads="1"/>
                </p:cNvSpPr>
                <p:nvPr/>
              </p:nvSpPr>
              <p:spPr bwMode="auto">
                <a:xfrm>
                  <a:off x="2637" y="4349"/>
                  <a:ext cx="15162" cy="1426"/>
                </a:xfrm>
                <a:prstGeom prst="rect">
                  <a:avLst/>
                </a:prstGeom>
                <a:noFill/>
                <a:ln>
                  <a:noFill/>
                </a:ln>
              </p:spPr>
              <p:txBody>
                <a:bodyPr wrap="square" lIns="67387" tIns="33694" rIns="67387" bIns="3369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indent="0" algn="l">
                    <a:lnSpc>
                      <a:spcPct val="130000"/>
                    </a:lnSpc>
                    <a:spcBef>
                      <a:spcPts val="20"/>
                    </a:spcBef>
                    <a:spcAft>
                      <a:spcPts val="0"/>
                    </a:spcAft>
                    <a:buNone/>
                  </a:pPr>
                  <a:r>
                    <a:rPr lang="en-US" sz="1400" dirty="0">
                      <a:solidFill>
                        <a:schemeClr val="tx1">
                          <a:lumMod val="65000"/>
                          <a:lumOff val="35000"/>
                        </a:schemeClr>
                      </a:solidFill>
                      <a:ea typeface="思源宋体" panose="02020400000000000000" charset="-122"/>
                      <a:cs typeface="思源宋体" panose="02020400000000000000" charset="-122"/>
                      <a:sym typeface="+mn-ea"/>
                    </a:rPr>
                    <a:t>       </a:t>
                  </a:r>
                  <a:r>
                    <a:rPr sz="1400" dirty="0">
                      <a:solidFill>
                        <a:schemeClr val="tx1">
                          <a:lumMod val="65000"/>
                          <a:lumOff val="35000"/>
                        </a:schemeClr>
                      </a:solidFill>
                      <a:cs typeface="思源宋体" panose="02020400000000000000" charset="-122"/>
                      <a:sym typeface="+mn-ea"/>
                    </a:rPr>
                    <a:t>在智能社会形态的背景下，国家可以充分运用智能可穿戴设备等增强其社会监控能力，打造一个极富效率的国家利维坦，但与此同时这些智能技术对公民合法权益的</a:t>
                  </a:r>
                  <a:r>
                    <a:rPr sz="1400" b="1" dirty="0">
                      <a:solidFill>
                        <a:srgbClr val="FF0000"/>
                      </a:solidFill>
                      <a:cs typeface="思源宋体" panose="02020400000000000000" charset="-122"/>
                      <a:sym typeface="+mn-ea"/>
                    </a:rPr>
                    <a:t>保障功能</a:t>
                  </a:r>
                  <a:r>
                    <a:rPr sz="1400" dirty="0">
                      <a:solidFill>
                        <a:schemeClr val="tx1"/>
                      </a:solidFill>
                      <a:cs typeface="思源宋体" panose="02020400000000000000" charset="-122"/>
                      <a:sym typeface="+mn-ea"/>
                    </a:rPr>
                    <a:t>反而更容易</a:t>
                  </a:r>
                  <a:r>
                    <a:rPr sz="1400" b="1" dirty="0">
                      <a:solidFill>
                        <a:srgbClr val="FF0000"/>
                      </a:solidFill>
                      <a:cs typeface="思源宋体" panose="02020400000000000000" charset="-122"/>
                      <a:sym typeface="+mn-ea"/>
                    </a:rPr>
                    <a:t>被边缘化</a:t>
                  </a:r>
                  <a:r>
                    <a:rPr sz="1400" dirty="0">
                      <a:solidFill>
                        <a:schemeClr val="tx1">
                          <a:lumMod val="65000"/>
                          <a:lumOff val="35000"/>
                        </a:schemeClr>
                      </a:solidFill>
                      <a:cs typeface="思源宋体" panose="02020400000000000000" charset="-122"/>
                      <a:sym typeface="+mn-ea"/>
                    </a:rPr>
                    <a:t>。国家权力监控体系和公民权利</a:t>
                  </a:r>
                  <a:r>
                    <a:rPr sz="1400" b="1" dirty="0">
                      <a:solidFill>
                        <a:srgbClr val="FF0000"/>
                      </a:solidFill>
                      <a:cs typeface="思源宋体" panose="02020400000000000000" charset="-122"/>
                      <a:sym typeface="+mn-ea"/>
                    </a:rPr>
                    <a:t>保障机制</a:t>
                  </a:r>
                  <a:r>
                    <a:rPr sz="1400" dirty="0">
                      <a:solidFill>
                        <a:schemeClr val="tx1">
                          <a:lumMod val="65000"/>
                          <a:lumOff val="35000"/>
                        </a:schemeClr>
                      </a:solidFill>
                      <a:cs typeface="思源宋体" panose="02020400000000000000" charset="-122"/>
                      <a:sym typeface="+mn-ea"/>
                    </a:rPr>
                    <a:t>的共生结构被“数字利维坦”带来的数据技术悖论所</a:t>
                  </a:r>
                  <a:r>
                    <a:rPr sz="1400" b="1" dirty="0">
                      <a:solidFill>
                        <a:srgbClr val="FF0000"/>
                      </a:solidFill>
                      <a:cs typeface="思源宋体" panose="02020400000000000000" charset="-122"/>
                      <a:sym typeface="+mn-ea"/>
                    </a:rPr>
                    <a:t>打破</a:t>
                  </a:r>
                  <a:r>
                    <a:rPr lang="en-US" sz="1400" baseline="30000" dirty="0">
                      <a:solidFill>
                        <a:schemeClr val="tx1">
                          <a:lumMod val="65000"/>
                          <a:lumOff val="35000"/>
                        </a:schemeClr>
                      </a:solidFill>
                      <a:uFillTx/>
                      <a:cs typeface="思源宋体" panose="02020400000000000000" charset="-122"/>
                      <a:sym typeface="+mn-ea"/>
                    </a:rPr>
                    <a:t>[1]</a:t>
                  </a:r>
                </a:p>
              </p:txBody>
            </p:sp>
          </p:grpSp>
          <p:grpSp>
            <p:nvGrpSpPr>
              <p:cNvPr id="65" name="组合 64"/>
              <p:cNvGrpSpPr/>
              <p:nvPr/>
            </p:nvGrpSpPr>
            <p:grpSpPr>
              <a:xfrm>
                <a:off x="-359" y="0"/>
                <a:ext cx="2564" cy="2222"/>
                <a:chOff x="-249" y="-12"/>
                <a:chExt cx="1780" cy="1542"/>
              </a:xfrm>
            </p:grpSpPr>
            <p:sp>
              <p:nvSpPr>
                <p:cNvPr id="66" name="直角三角形 65"/>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直角三角形 6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1579" y="458"/>
                <a:ext cx="7033" cy="1016"/>
              </a:xfrm>
              <a:prstGeom prst="rect">
                <a:avLst/>
              </a:prstGeom>
              <a:noFill/>
            </p:spPr>
            <p:txBody>
              <a:bodyPr wrap="square" rtlCol="0">
                <a:spAutoFit/>
              </a:bodyPr>
              <a:lstStyle/>
              <a:p>
                <a:pPr algn="l"/>
                <a:r>
                  <a:rPr lang="zh-CN" altLang="en-US" sz="3600" b="1" dirty="0">
                    <a:solidFill>
                      <a:srgbClr val="1C4F90"/>
                    </a:solidFill>
                    <a:latin typeface="+mn-ea"/>
                  </a:rPr>
                  <a:t>技术利维坦</a:t>
                </a:r>
              </a:p>
            </p:txBody>
          </p:sp>
          <p:sp>
            <p:nvSpPr>
              <p:cNvPr id="69" name="文本框 68"/>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sp>
          <p:nvSpPr>
            <p:cNvPr id="4" name="矩形 3"/>
            <p:cNvSpPr/>
            <p:nvPr/>
          </p:nvSpPr>
          <p:spPr>
            <a:xfrm>
              <a:off x="2615" y="6897"/>
              <a:ext cx="2689" cy="590"/>
            </a:xfrm>
            <a:prstGeom prst="rect">
              <a:avLst/>
            </a:prstGeom>
          </p:spPr>
          <p:txBody>
            <a:bodyPr wrap="square" lIns="67387" tIns="33694" rIns="67387" bIns="33694">
              <a:spAutoFit/>
            </a:bodyPr>
            <a:lstStyle/>
            <a:p>
              <a:pPr algn="dist" defTabSz="673735" fontAlgn="auto">
                <a:spcBef>
                  <a:spcPts val="0"/>
                </a:spcBef>
                <a:spcAft>
                  <a:spcPts val="0"/>
                </a:spcAft>
                <a:defRPr/>
              </a:pPr>
              <a:r>
                <a:rPr lang="zh-CN" altLang="en-US" sz="2000" b="1" dirty="0">
                  <a:solidFill>
                    <a:srgbClr val="1C4F90"/>
                  </a:solidFill>
                  <a:effectLst/>
                  <a:latin typeface="+mn-ea"/>
                </a:rPr>
                <a:t>主体地位丧失</a:t>
              </a:r>
            </a:p>
          </p:txBody>
        </p:sp>
        <p:sp>
          <p:nvSpPr>
            <p:cNvPr id="5" name="矩形 47"/>
            <p:cNvSpPr>
              <a:spLocks noChangeArrowheads="1"/>
            </p:cNvSpPr>
            <p:nvPr/>
          </p:nvSpPr>
          <p:spPr bwMode="auto">
            <a:xfrm>
              <a:off x="2615" y="7677"/>
              <a:ext cx="14901" cy="946"/>
            </a:xfrm>
            <a:prstGeom prst="rect">
              <a:avLst/>
            </a:prstGeom>
            <a:noFill/>
            <a:ln>
              <a:noFill/>
            </a:ln>
          </p:spPr>
          <p:txBody>
            <a:bodyPr wrap="square" lIns="67387" tIns="33694" rIns="67387" bIns="3369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indent="0" algn="l">
                <a:lnSpc>
                  <a:spcPct val="130000"/>
                </a:lnSpc>
                <a:spcBef>
                  <a:spcPts val="20"/>
                </a:spcBef>
                <a:spcAft>
                  <a:spcPts val="0"/>
                </a:spcAft>
                <a:buNone/>
              </a:pPr>
              <a:r>
                <a:rPr lang="en-US" altLang="zh-CN" sz="14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      </a:t>
              </a:r>
              <a:r>
                <a:rPr lang="zh-CN" altLang="en-US" sz="1400" dirty="0">
                  <a:solidFill>
                    <a:schemeClr val="tx1">
                      <a:lumMod val="65000"/>
                      <a:lumOff val="35000"/>
                    </a:schemeClr>
                  </a:solidFill>
                  <a:latin typeface="+mn-ea"/>
                  <a:ea typeface="+mn-ea"/>
                  <a:cs typeface="思源宋体" panose="02020400000000000000" charset="-122"/>
                  <a:sym typeface="+mn-ea"/>
                </a:rPr>
                <a:t>作为无机生命的智能可穿戴设备介入人的存在状态，很有可能导致人的社会行为沦为技术的附属，人类自身的价值遭到贬损，人类主体地位因此发生动摇，其“</a:t>
              </a:r>
              <a:r>
                <a:rPr lang="zh-CN" altLang="en-US" sz="1400" b="1" dirty="0">
                  <a:solidFill>
                    <a:srgbClr val="FF0000"/>
                  </a:solidFill>
                  <a:latin typeface="+mn-ea"/>
                  <a:ea typeface="+mn-ea"/>
                  <a:cs typeface="思源宋体" panose="02020400000000000000" charset="-122"/>
                  <a:sym typeface="+mn-ea"/>
                </a:rPr>
                <a:t>本体论问题</a:t>
              </a:r>
              <a:r>
                <a:rPr lang="zh-CN" altLang="en-US" sz="1400" dirty="0">
                  <a:solidFill>
                    <a:schemeClr val="tx1">
                      <a:lumMod val="65000"/>
                      <a:lumOff val="35000"/>
                    </a:schemeClr>
                  </a:solidFill>
                  <a:latin typeface="+mn-ea"/>
                  <a:ea typeface="+mn-ea"/>
                  <a:cs typeface="思源宋体" panose="02020400000000000000" charset="-122"/>
                  <a:sym typeface="+mn-ea"/>
                </a:rPr>
                <a:t>”亦遭到或大或小的影响</a:t>
              </a:r>
              <a:r>
                <a:rPr lang="en-US" altLang="zh-CN" sz="1400" baseline="30000" dirty="0">
                  <a:solidFill>
                    <a:schemeClr val="tx1">
                      <a:lumMod val="65000"/>
                      <a:lumOff val="35000"/>
                    </a:schemeClr>
                  </a:solidFill>
                  <a:uFillTx/>
                  <a:latin typeface="+mn-ea"/>
                  <a:ea typeface="+mn-ea"/>
                  <a:cs typeface="思源宋体" panose="02020400000000000000" charset="-122"/>
                  <a:sym typeface="+mn-ea"/>
                </a:rPr>
                <a:t>[2]</a:t>
              </a:r>
            </a:p>
          </p:txBody>
        </p:sp>
      </p:grpSp>
      <p:sp>
        <p:nvSpPr>
          <p:cNvPr id="6" name="文本框 5"/>
          <p:cNvSpPr txBox="1"/>
          <p:nvPr/>
        </p:nvSpPr>
        <p:spPr>
          <a:xfrm>
            <a:off x="988695" y="6212840"/>
            <a:ext cx="10230485" cy="398780"/>
          </a:xfrm>
          <a:prstGeom prst="rect">
            <a:avLst/>
          </a:prstGeom>
          <a:noFill/>
        </p:spPr>
        <p:txBody>
          <a:bodyPr wrap="square" rtlCol="0" anchor="t">
            <a:spAutoFit/>
          </a:bodyPr>
          <a:lstStyle/>
          <a:p>
            <a:pPr lvl="0" algn="l">
              <a:buClrTx/>
              <a:buSzTx/>
              <a:buFontTx/>
            </a:pPr>
            <a:r>
              <a:rPr lang="en-US" altLang="zh-CN" sz="1000">
                <a:sym typeface="+mn-ea"/>
              </a:rPr>
              <a:t>[1]Mouzelis, N.P.Post-Marxist Alternatives: The Construction of Social Order[M] London : Palgrave Macmillan, 1999. 45-92.</a:t>
            </a:r>
          </a:p>
          <a:p>
            <a:pPr lvl="0" algn="l">
              <a:buClrTx/>
              <a:buSzTx/>
              <a:buFontTx/>
            </a:pPr>
            <a:r>
              <a:rPr lang="en-US" altLang="zh-CN" sz="1000">
                <a:sym typeface="+mn-ea"/>
              </a:rPr>
              <a:t>[2]Eberl, J.T.A Thomistic Appraisal of Human Enhancement Technologies[J] Theoretical Medicine and Bioethics. 2014.35(4):289-310.</a:t>
            </a:r>
          </a:p>
        </p:txBody>
      </p:sp>
      <p:cxnSp>
        <p:nvCxnSpPr>
          <p:cNvPr id="8" name="直接连接符 7"/>
          <p:cNvCxnSpPr/>
          <p:nvPr/>
        </p:nvCxnSpPr>
        <p:spPr>
          <a:xfrm>
            <a:off x="1058545" y="6212840"/>
            <a:ext cx="8785860" cy="0"/>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01827696"/>
      </p:ext>
    </p:extLst>
  </p:cSld>
  <p:clrMapOvr>
    <a:masterClrMapping/>
  </p:clrMapOvr>
  <p:transition advTm="2000">
    <p:comb/>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3" name="Freeform 10"/>
          <p:cNvSpPr>
            <a:spLocks noEditPoints="1"/>
          </p:cNvSpPr>
          <p:nvPr/>
        </p:nvSpPr>
        <p:spPr bwMode="auto">
          <a:xfrm>
            <a:off x="2369820" y="4342765"/>
            <a:ext cx="322580" cy="433705"/>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rgbClr val="1C4F90"/>
          </a:solidFill>
          <a:ln>
            <a:noFill/>
          </a:ln>
        </p:spPr>
        <p:txBody>
          <a:bodyPr vert="horz" wrap="square" lIns="91440" tIns="45720" rIns="91440" bIns="45720" numCol="1" anchor="t" anchorCtr="0" compatLnSpc="1"/>
          <a:lstStyle/>
          <a:p>
            <a:endParaRPr lang="zh-CN" altLang="en-US"/>
          </a:p>
        </p:txBody>
      </p:sp>
      <p:grpSp>
        <p:nvGrpSpPr>
          <p:cNvPr id="9" name="组合 8"/>
          <p:cNvGrpSpPr/>
          <p:nvPr/>
        </p:nvGrpSpPr>
        <p:grpSpPr>
          <a:xfrm>
            <a:off x="-225425" y="0"/>
            <a:ext cx="11530330" cy="5529580"/>
            <a:chOff x="-381" y="0"/>
            <a:chExt cx="18158" cy="8708"/>
          </a:xfrm>
        </p:grpSpPr>
        <p:grpSp>
          <p:nvGrpSpPr>
            <p:cNvPr id="2" name="组合 1"/>
            <p:cNvGrpSpPr/>
            <p:nvPr/>
          </p:nvGrpSpPr>
          <p:grpSpPr>
            <a:xfrm>
              <a:off x="-381" y="0"/>
              <a:ext cx="18158" cy="6897"/>
              <a:chOff x="-359" y="0"/>
              <a:chExt cx="18158" cy="6897"/>
            </a:xfrm>
          </p:grpSpPr>
          <p:grpSp>
            <p:nvGrpSpPr>
              <p:cNvPr id="30" name="组合 29"/>
              <p:cNvGrpSpPr/>
              <p:nvPr/>
            </p:nvGrpSpPr>
            <p:grpSpPr>
              <a:xfrm>
                <a:off x="2637" y="2223"/>
                <a:ext cx="15162" cy="4674"/>
                <a:chOff x="2637" y="2223"/>
                <a:chExt cx="15162" cy="4674"/>
              </a:xfrm>
            </p:grpSpPr>
            <p:sp>
              <p:nvSpPr>
                <p:cNvPr id="38" name="Freeform 10"/>
                <p:cNvSpPr>
                  <a:spLocks noEditPoints="1"/>
                </p:cNvSpPr>
                <p:nvPr/>
              </p:nvSpPr>
              <p:spPr bwMode="auto">
                <a:xfrm>
                  <a:off x="3728" y="2223"/>
                  <a:ext cx="508" cy="683"/>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rgbClr val="1C4F90"/>
                </a:solidFill>
                <a:ln>
                  <a:noFill/>
                </a:ln>
              </p:spPr>
              <p:txBody>
                <a:bodyPr vert="horz" wrap="square" lIns="91440" tIns="45720" rIns="91440" bIns="45720" numCol="1" anchor="t" anchorCtr="0" compatLnSpc="1"/>
                <a:lstStyle/>
                <a:p>
                  <a:endParaRPr lang="zh-CN" altLang="en-US"/>
                </a:p>
              </p:txBody>
            </p:sp>
            <p:sp>
              <p:nvSpPr>
                <p:cNvPr id="49" name="矩形 48"/>
                <p:cNvSpPr/>
                <p:nvPr/>
              </p:nvSpPr>
              <p:spPr>
                <a:xfrm>
                  <a:off x="8078" y="5211"/>
                  <a:ext cx="1029" cy="725"/>
                </a:xfrm>
                <a:prstGeom prst="rect">
                  <a:avLst/>
                </a:prstGeom>
              </p:spPr>
              <p:txBody>
                <a:bodyPr wrap="square" lIns="91440" tIns="45720" rIns="91440" bIns="45720">
                  <a:spAutoFit/>
                </a:bodyPr>
                <a:lstStyle/>
                <a:p>
                  <a:pPr lvl="0" algn="ctr"/>
                  <a:r>
                    <a:rPr lang="en-US" altLang="zh-CN" sz="2400" b="1" dirty="0">
                      <a:solidFill>
                        <a:srgbClr val="FFFFFF"/>
                      </a:solidFill>
                      <a:latin typeface="思源宋体" panose="02020400000000000000" charset="-122"/>
                      <a:ea typeface="思源宋体" panose="02020400000000000000" charset="-122"/>
                    </a:rPr>
                    <a:t>01</a:t>
                  </a:r>
                </a:p>
              </p:txBody>
            </p:sp>
            <p:sp>
              <p:nvSpPr>
                <p:cNvPr id="53" name="矩形 52"/>
                <p:cNvSpPr/>
                <p:nvPr/>
              </p:nvSpPr>
              <p:spPr>
                <a:xfrm>
                  <a:off x="10093" y="6172"/>
                  <a:ext cx="1029" cy="725"/>
                </a:xfrm>
                <a:prstGeom prst="rect">
                  <a:avLst/>
                </a:prstGeom>
              </p:spPr>
              <p:txBody>
                <a:bodyPr wrap="square" lIns="91440" tIns="45720" rIns="91440" bIns="45720">
                  <a:spAutoFit/>
                </a:bodyPr>
                <a:lstStyle/>
                <a:p>
                  <a:pPr lvl="0" algn="ctr"/>
                  <a:r>
                    <a:rPr lang="en-US" altLang="zh-CN" sz="2400" b="1" dirty="0">
                      <a:solidFill>
                        <a:srgbClr val="FFFFFF"/>
                      </a:solidFill>
                      <a:latin typeface="思源宋体" panose="02020400000000000000" charset="-122"/>
                      <a:ea typeface="思源宋体" panose="02020400000000000000" charset="-122"/>
                    </a:rPr>
                    <a:t>03</a:t>
                  </a:r>
                </a:p>
              </p:txBody>
            </p:sp>
            <p:sp>
              <p:nvSpPr>
                <p:cNvPr id="54" name="矩形 53"/>
                <p:cNvSpPr/>
                <p:nvPr/>
              </p:nvSpPr>
              <p:spPr>
                <a:xfrm>
                  <a:off x="10795" y="5642"/>
                  <a:ext cx="1988" cy="434"/>
                </a:xfrm>
                <a:prstGeom prst="rect">
                  <a:avLst/>
                </a:prstGeom>
              </p:spPr>
              <p:txBody>
                <a:bodyPr wrap="square" lIns="91440" tIns="45720" rIns="91440" bIns="45720">
                  <a:spAutoFit/>
                </a:bodyPr>
                <a:lstStyle/>
                <a:p>
                  <a:pPr lvl="0" algn="ctr"/>
                  <a:r>
                    <a:rPr lang="en-US" altLang="zh-CN" sz="1200" b="1" dirty="0">
                      <a:solidFill>
                        <a:schemeClr val="bg1"/>
                      </a:solidFill>
                      <a:latin typeface="思源宋体" panose="02020400000000000000" charset="-122"/>
                      <a:ea typeface="思源宋体" panose="02020400000000000000" charset="-122"/>
                      <a:sym typeface="+mn-ea"/>
                    </a:rPr>
                    <a:t>TEXT HERE</a:t>
                  </a:r>
                </a:p>
              </p:txBody>
            </p:sp>
            <p:sp>
              <p:nvSpPr>
                <p:cNvPr id="57" name="矩形 56"/>
                <p:cNvSpPr/>
                <p:nvPr/>
              </p:nvSpPr>
              <p:spPr>
                <a:xfrm>
                  <a:off x="2637" y="2919"/>
                  <a:ext cx="6660" cy="590"/>
                </a:xfrm>
                <a:prstGeom prst="rect">
                  <a:avLst/>
                </a:prstGeom>
              </p:spPr>
              <p:txBody>
                <a:bodyPr wrap="square" lIns="67387" tIns="33694" rIns="67387" bIns="33694">
                  <a:spAutoFit/>
                </a:bodyPr>
                <a:lstStyle/>
                <a:p>
                  <a:pPr algn="dist" defTabSz="673735" fontAlgn="auto">
                    <a:spcBef>
                      <a:spcPts val="0"/>
                    </a:spcBef>
                    <a:spcAft>
                      <a:spcPts val="0"/>
                    </a:spcAft>
                    <a:defRPr/>
                  </a:pPr>
                  <a:r>
                    <a:rPr lang="en-US" altLang="zh-CN" sz="2000" b="1" dirty="0">
                      <a:solidFill>
                        <a:srgbClr val="1C4F90"/>
                      </a:solidFill>
                      <a:effectLst/>
                      <a:latin typeface="思源宋体" panose="02020400000000000000" charset="-122"/>
                      <a:ea typeface="思源宋体" panose="02020400000000000000" charset="-122"/>
                    </a:rPr>
                    <a:t>IEEE</a:t>
                  </a:r>
                  <a:r>
                    <a:rPr lang="zh-CN" altLang="en-US" sz="2000" b="1" dirty="0">
                      <a:solidFill>
                        <a:srgbClr val="1C4F90"/>
                      </a:solidFill>
                      <a:effectLst/>
                      <a:latin typeface="思源宋体" panose="02020400000000000000" charset="-122"/>
                      <a:ea typeface="思源宋体" panose="02020400000000000000" charset="-122"/>
                    </a:rPr>
                    <a:t>《人工智能设计的伦理准则》</a:t>
                  </a:r>
                </a:p>
              </p:txBody>
            </p:sp>
            <p:sp>
              <p:nvSpPr>
                <p:cNvPr id="58" name="矩形 47"/>
                <p:cNvSpPr>
                  <a:spLocks noChangeArrowheads="1"/>
                </p:cNvSpPr>
                <p:nvPr/>
              </p:nvSpPr>
              <p:spPr bwMode="auto">
                <a:xfrm>
                  <a:off x="2637" y="3522"/>
                  <a:ext cx="15162" cy="2767"/>
                </a:xfrm>
                <a:prstGeom prst="rect">
                  <a:avLst/>
                </a:prstGeom>
                <a:noFill/>
                <a:ln>
                  <a:noFill/>
                </a:ln>
              </p:spPr>
              <p:txBody>
                <a:bodyPr wrap="square" lIns="67387" tIns="33694" rIns="67387" bIns="3369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indent="0" algn="l">
                    <a:lnSpc>
                      <a:spcPct val="130000"/>
                    </a:lnSpc>
                    <a:spcBef>
                      <a:spcPts val="20"/>
                    </a:spcBef>
                    <a:spcAft>
                      <a:spcPts val="0"/>
                    </a:spcAft>
                    <a:buNone/>
                  </a:pPr>
                  <a:r>
                    <a:rPr lang="zh-CN" sz="1400" dirty="0">
                      <a:solidFill>
                        <a:schemeClr val="tx1">
                          <a:lumMod val="65000"/>
                          <a:lumOff val="35000"/>
                        </a:schemeClr>
                      </a:solidFill>
                      <a:ea typeface="思源宋体" panose="02020400000000000000" charset="-122"/>
                      <a:cs typeface="思源宋体" panose="02020400000000000000" charset="-122"/>
                      <a:sym typeface="+mn-ea"/>
                    </a:rPr>
                    <a:t>五大基本原则：</a:t>
                  </a:r>
                </a:p>
                <a:p>
                  <a:pPr algn="l">
                    <a:lnSpc>
                      <a:spcPct val="130000"/>
                    </a:lnSpc>
                    <a:spcBef>
                      <a:spcPts val="20"/>
                    </a:spcBef>
                    <a:spcAft>
                      <a:spcPts val="0"/>
                    </a:spcAft>
                    <a:buClrTx/>
                    <a:buSzTx/>
                    <a:buNone/>
                  </a:pPr>
                  <a:r>
                    <a:rPr lang="zh-CN" sz="1400" dirty="0">
                      <a:solidFill>
                        <a:schemeClr val="tx1">
                          <a:lumMod val="65000"/>
                          <a:lumOff val="35000"/>
                        </a:schemeClr>
                      </a:solidFill>
                      <a:ea typeface="思源宋体" panose="02020400000000000000" charset="-122"/>
                      <a:cs typeface="思源宋体" panose="02020400000000000000" charset="-122"/>
                      <a:sym typeface="+mn-ea"/>
                    </a:rPr>
                    <a:t>人权原则：如生命安全权隐私权——对应</a:t>
                  </a:r>
                  <a:r>
                    <a:rPr lang="zh-CN" sz="1400" b="1" dirty="0">
                      <a:solidFill>
                        <a:srgbClr val="FF0000"/>
                      </a:solidFill>
                      <a:ea typeface="思源宋体" panose="02020400000000000000" charset="-122"/>
                      <a:cs typeface="思源宋体" panose="02020400000000000000" charset="-122"/>
                      <a:sym typeface="+mn-ea"/>
                    </a:rPr>
                    <a:t>以人为本</a:t>
                  </a:r>
                  <a:r>
                    <a:rPr lang="zh-CN" sz="1400" dirty="0">
                      <a:solidFill>
                        <a:schemeClr val="tx1">
                          <a:lumMod val="65000"/>
                          <a:lumOff val="35000"/>
                        </a:schemeClr>
                      </a:solidFill>
                      <a:ea typeface="思源宋体" panose="02020400000000000000" charset="-122"/>
                      <a:cs typeface="思源宋体" panose="02020400000000000000" charset="-122"/>
                      <a:sym typeface="+mn-ea"/>
                    </a:rPr>
                    <a:t>问题</a:t>
                  </a:r>
                </a:p>
                <a:p>
                  <a:pPr algn="l">
                    <a:lnSpc>
                      <a:spcPct val="130000"/>
                    </a:lnSpc>
                    <a:spcBef>
                      <a:spcPts val="20"/>
                    </a:spcBef>
                    <a:spcAft>
                      <a:spcPts val="0"/>
                    </a:spcAft>
                    <a:buClrTx/>
                    <a:buSzTx/>
                    <a:buNone/>
                  </a:pPr>
                  <a:r>
                    <a:rPr lang="zh-CN" sz="1400" dirty="0">
                      <a:solidFill>
                        <a:schemeClr val="tx1">
                          <a:lumMod val="65000"/>
                          <a:lumOff val="35000"/>
                        </a:schemeClr>
                      </a:solidFill>
                      <a:ea typeface="思源宋体" panose="02020400000000000000" charset="-122"/>
                      <a:cs typeface="思源宋体" panose="02020400000000000000" charset="-122"/>
                      <a:sym typeface="+mn-ea"/>
                    </a:rPr>
                    <a:t>福祉原则：避免算法歧视和算法偏见，避免造成人工智能鸿沟，大规模技术性失业等现象发生——对应</a:t>
                  </a:r>
                  <a:r>
                    <a:rPr lang="zh-CN" sz="1400" b="1" dirty="0">
                      <a:solidFill>
                        <a:srgbClr val="0070C0"/>
                      </a:solidFill>
                      <a:ea typeface="思源宋体" panose="02020400000000000000" charset="-122"/>
                      <a:cs typeface="思源宋体" panose="02020400000000000000" charset="-122"/>
                      <a:sym typeface="+mn-ea"/>
                    </a:rPr>
                    <a:t>社会公正</a:t>
                  </a:r>
                  <a:r>
                    <a:rPr lang="zh-CN" sz="1400" dirty="0">
                      <a:solidFill>
                        <a:schemeClr val="tx1">
                          <a:lumMod val="65000"/>
                          <a:lumOff val="35000"/>
                        </a:schemeClr>
                      </a:solidFill>
                      <a:ea typeface="思源宋体" panose="02020400000000000000" charset="-122"/>
                      <a:cs typeface="思源宋体" panose="02020400000000000000" charset="-122"/>
                      <a:sym typeface="+mn-ea"/>
                    </a:rPr>
                    <a:t>问题</a:t>
                  </a:r>
                </a:p>
                <a:p>
                  <a:pPr algn="l">
                    <a:lnSpc>
                      <a:spcPct val="130000"/>
                    </a:lnSpc>
                    <a:spcBef>
                      <a:spcPts val="20"/>
                    </a:spcBef>
                    <a:spcAft>
                      <a:spcPts val="0"/>
                    </a:spcAft>
                    <a:buClrTx/>
                    <a:buSzTx/>
                    <a:buNone/>
                  </a:pPr>
                  <a:r>
                    <a:rPr lang="zh-CN" sz="1400" dirty="0">
                      <a:solidFill>
                        <a:schemeClr val="tx1">
                          <a:lumMod val="65000"/>
                          <a:lumOff val="35000"/>
                        </a:schemeClr>
                      </a:solidFill>
                      <a:ea typeface="思源宋体" panose="02020400000000000000" charset="-122"/>
                      <a:cs typeface="思源宋体" panose="02020400000000000000" charset="-122"/>
                      <a:sym typeface="+mn-ea"/>
                    </a:rPr>
                    <a:t>问责原则：对应设计者和使用者要明确相应的权责分配和追责机制——对应</a:t>
                  </a:r>
                  <a:r>
                    <a:rPr lang="zh-CN" sz="1400" b="1" dirty="0">
                      <a:solidFill>
                        <a:srgbClr val="FF0000"/>
                      </a:solidFill>
                      <a:ea typeface="思源宋体" panose="02020400000000000000" charset="-122"/>
                      <a:cs typeface="思源宋体" panose="02020400000000000000" charset="-122"/>
                      <a:sym typeface="+mn-ea"/>
                    </a:rPr>
                    <a:t>以人为本</a:t>
                  </a:r>
                  <a:r>
                    <a:rPr lang="zh-CN" sz="1400" dirty="0">
                      <a:solidFill>
                        <a:schemeClr val="tx1">
                          <a:lumMod val="65000"/>
                          <a:lumOff val="35000"/>
                        </a:schemeClr>
                      </a:solidFill>
                      <a:ea typeface="思源宋体" panose="02020400000000000000" charset="-122"/>
                      <a:cs typeface="思源宋体" panose="02020400000000000000" charset="-122"/>
                      <a:sym typeface="+mn-ea"/>
                    </a:rPr>
                    <a:t>问题</a:t>
                  </a:r>
                </a:p>
                <a:p>
                  <a:pPr algn="l">
                    <a:lnSpc>
                      <a:spcPct val="130000"/>
                    </a:lnSpc>
                    <a:spcBef>
                      <a:spcPts val="20"/>
                    </a:spcBef>
                    <a:spcAft>
                      <a:spcPts val="0"/>
                    </a:spcAft>
                    <a:buClrTx/>
                    <a:buSzTx/>
                    <a:buNone/>
                  </a:pPr>
                  <a:r>
                    <a:rPr lang="zh-CN" sz="1400" dirty="0">
                      <a:solidFill>
                        <a:schemeClr val="tx1">
                          <a:lumMod val="65000"/>
                          <a:lumOff val="35000"/>
                        </a:schemeClr>
                      </a:solidFill>
                      <a:ea typeface="思源宋体" panose="02020400000000000000" charset="-122"/>
                      <a:cs typeface="思源宋体" panose="02020400000000000000" charset="-122"/>
                      <a:sym typeface="+mn-ea"/>
                    </a:rPr>
                    <a:t>透明原则：道德算法的透明性和可解释性为基本原则——对应</a:t>
                  </a:r>
                  <a:r>
                    <a:rPr lang="zh-CN" sz="1400" b="1" dirty="0">
                      <a:solidFill>
                        <a:srgbClr val="0070C0"/>
                      </a:solidFill>
                      <a:ea typeface="思源宋体" panose="02020400000000000000" charset="-122"/>
                      <a:cs typeface="思源宋体" panose="02020400000000000000" charset="-122"/>
                      <a:sym typeface="+mn-ea"/>
                    </a:rPr>
                    <a:t>社会公正</a:t>
                  </a:r>
                  <a:r>
                    <a:rPr lang="zh-CN" sz="1400" dirty="0">
                      <a:solidFill>
                        <a:schemeClr val="tx1">
                          <a:lumMod val="65000"/>
                          <a:lumOff val="35000"/>
                        </a:schemeClr>
                      </a:solidFill>
                      <a:ea typeface="思源宋体" panose="02020400000000000000" charset="-122"/>
                      <a:cs typeface="思源宋体" panose="02020400000000000000" charset="-122"/>
                      <a:sym typeface="+mn-ea"/>
                    </a:rPr>
                    <a:t>问题</a:t>
                  </a:r>
                </a:p>
                <a:p>
                  <a:pPr algn="l">
                    <a:lnSpc>
                      <a:spcPct val="130000"/>
                    </a:lnSpc>
                    <a:spcBef>
                      <a:spcPts val="20"/>
                    </a:spcBef>
                    <a:spcAft>
                      <a:spcPts val="0"/>
                    </a:spcAft>
                    <a:buClrTx/>
                    <a:buSzTx/>
                    <a:buNone/>
                  </a:pPr>
                  <a:r>
                    <a:rPr lang="zh-CN" sz="1400" dirty="0">
                      <a:solidFill>
                        <a:schemeClr val="tx1">
                          <a:lumMod val="65000"/>
                          <a:lumOff val="35000"/>
                        </a:schemeClr>
                      </a:solidFill>
                      <a:ea typeface="思源宋体" panose="02020400000000000000" charset="-122"/>
                      <a:cs typeface="思源宋体" panose="02020400000000000000" charset="-122"/>
                      <a:sym typeface="+mn-ea"/>
                    </a:rPr>
                    <a:t>慎用原则：要将滥用原则风险降到最低——社会失真，技术利维坦</a:t>
                  </a:r>
                </a:p>
              </p:txBody>
            </p:sp>
          </p:grpSp>
          <p:grpSp>
            <p:nvGrpSpPr>
              <p:cNvPr id="65" name="组合 64"/>
              <p:cNvGrpSpPr/>
              <p:nvPr/>
            </p:nvGrpSpPr>
            <p:grpSpPr>
              <a:xfrm>
                <a:off x="-359" y="0"/>
                <a:ext cx="2564" cy="2222"/>
                <a:chOff x="-249" y="-12"/>
                <a:chExt cx="1780" cy="1542"/>
              </a:xfrm>
            </p:grpSpPr>
            <p:sp>
              <p:nvSpPr>
                <p:cNvPr id="66" name="直角三角形 65"/>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直角三角形 6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p:cNvSpPr txBox="1"/>
              <p:nvPr/>
            </p:nvSpPr>
            <p:spPr>
              <a:xfrm>
                <a:off x="1579" y="458"/>
                <a:ext cx="7033" cy="1016"/>
              </a:xfrm>
              <a:prstGeom prst="rect">
                <a:avLst/>
              </a:prstGeom>
              <a:noFill/>
            </p:spPr>
            <p:txBody>
              <a:bodyPr wrap="square" rtlCol="0">
                <a:spAutoFit/>
              </a:bodyPr>
              <a:lstStyle/>
              <a:p>
                <a:pPr algn="l"/>
                <a:r>
                  <a:rPr lang="zh-CN" altLang="en-US" sz="3600" b="1">
                    <a:solidFill>
                      <a:srgbClr val="1C4F90"/>
                    </a:solidFill>
                    <a:latin typeface="思源宋体" panose="02020400000000000000" charset="-122"/>
                    <a:ea typeface="思源宋体" panose="02020400000000000000" charset="-122"/>
                  </a:rPr>
                  <a:t>伦理准则</a:t>
                </a:r>
              </a:p>
            </p:txBody>
          </p:sp>
          <p:sp>
            <p:nvSpPr>
              <p:cNvPr id="69" name="文本框 68"/>
              <p:cNvSpPr txBox="1"/>
              <p:nvPr/>
            </p:nvSpPr>
            <p:spPr>
              <a:xfrm>
                <a:off x="1689" y="1344"/>
                <a:ext cx="4321" cy="434"/>
              </a:xfrm>
              <a:prstGeom prst="rect">
                <a:avLst/>
              </a:prstGeom>
              <a:noFill/>
            </p:spPr>
            <p:txBody>
              <a:bodyPr wrap="square" rtlCol="0">
                <a:spAutoFit/>
              </a:bodyPr>
              <a:lstStyle/>
              <a:p>
                <a:pPr algn="dist"/>
                <a:endParaRPr lang="zh-CN" altLang="en-US" sz="1200" dirty="0">
                  <a:solidFill>
                    <a:srgbClr val="264D88"/>
                  </a:solidFill>
                  <a:latin typeface="思源宋体" panose="02020400000000000000" charset="-122"/>
                  <a:ea typeface="思源宋体" panose="02020400000000000000" charset="-122"/>
                </a:endParaRPr>
              </a:p>
            </p:txBody>
          </p:sp>
        </p:grpSp>
        <p:sp>
          <p:nvSpPr>
            <p:cNvPr id="4" name="矩形 3"/>
            <p:cNvSpPr/>
            <p:nvPr/>
          </p:nvSpPr>
          <p:spPr>
            <a:xfrm>
              <a:off x="2615" y="7622"/>
              <a:ext cx="5442" cy="590"/>
            </a:xfrm>
            <a:prstGeom prst="rect">
              <a:avLst/>
            </a:prstGeom>
          </p:spPr>
          <p:txBody>
            <a:bodyPr wrap="square" lIns="67387" tIns="33694" rIns="67387" bIns="33694">
              <a:spAutoFit/>
            </a:bodyPr>
            <a:lstStyle/>
            <a:p>
              <a:pPr algn="dist" defTabSz="673735" fontAlgn="auto">
                <a:spcBef>
                  <a:spcPts val="0"/>
                </a:spcBef>
                <a:spcAft>
                  <a:spcPts val="0"/>
                </a:spcAft>
                <a:defRPr/>
              </a:pPr>
              <a:r>
                <a:rPr lang="zh-CN" altLang="en-US" sz="2000" b="1" dirty="0">
                  <a:solidFill>
                    <a:srgbClr val="1C4F90"/>
                  </a:solidFill>
                  <a:effectLst/>
                  <a:latin typeface="思源宋体" panose="02020400000000000000" charset="-122"/>
                  <a:ea typeface="思源宋体" panose="02020400000000000000" charset="-122"/>
                </a:rPr>
                <a:t>可信赖人工智能伦理准则</a:t>
              </a:r>
            </a:p>
          </p:txBody>
        </p:sp>
        <p:sp>
          <p:nvSpPr>
            <p:cNvPr id="5" name="矩形 47"/>
            <p:cNvSpPr>
              <a:spLocks noChangeArrowheads="1"/>
            </p:cNvSpPr>
            <p:nvPr/>
          </p:nvSpPr>
          <p:spPr bwMode="auto">
            <a:xfrm>
              <a:off x="2615" y="8203"/>
              <a:ext cx="14901" cy="505"/>
            </a:xfrm>
            <a:prstGeom prst="rect">
              <a:avLst/>
            </a:prstGeom>
            <a:noFill/>
            <a:ln>
              <a:noFill/>
            </a:ln>
          </p:spPr>
          <p:txBody>
            <a:bodyPr wrap="square" lIns="67387" tIns="33694" rIns="67387" bIns="3369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indent="0" algn="l">
                <a:lnSpc>
                  <a:spcPct val="130000"/>
                </a:lnSpc>
                <a:spcBef>
                  <a:spcPts val="20"/>
                </a:spcBef>
                <a:spcAft>
                  <a:spcPts val="0"/>
                </a:spcAft>
                <a:buNone/>
              </a:pPr>
              <a:r>
                <a:rPr lang="zh-CN" altLang="en-US" sz="14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三个基本要素，四项原则，七个关键条件</a:t>
              </a:r>
              <a:endParaRPr lang="zh-CN" altLang="en-US" sz="1400" baseline="30000" dirty="0">
                <a:solidFill>
                  <a:schemeClr val="tx1">
                    <a:lumMod val="65000"/>
                    <a:lumOff val="35000"/>
                  </a:schemeClr>
                </a:solidFill>
                <a:uFillTx/>
                <a:latin typeface="思源宋体" panose="02020400000000000000" charset="-122"/>
                <a:ea typeface="思源宋体" panose="02020400000000000000" charset="-122"/>
                <a:cs typeface="思源宋体" panose="02020400000000000000" charset="-122"/>
                <a:sym typeface="+mn-ea"/>
              </a:endParaRPr>
            </a:p>
          </p:txBody>
        </p:sp>
      </p:grpSp>
    </p:spTree>
    <p:custDataLst>
      <p:tags r:id="rId1"/>
    </p:custDataLst>
    <p:extLst>
      <p:ext uri="{BB962C8B-B14F-4D97-AF65-F5344CB8AC3E}">
        <p14:creationId xmlns:p14="http://schemas.microsoft.com/office/powerpoint/2010/main" val="2792809308"/>
      </p:ext>
    </p:extLst>
  </p:cSld>
  <p:clrMapOvr>
    <a:masterClrMapping/>
  </p:clrMapOvr>
  <p:transition advTm="2000">
    <p:comb/>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8255"/>
            <a:ext cx="12384405" cy="6936105"/>
            <a:chOff x="0" y="-13"/>
            <a:chExt cx="19503" cy="10923"/>
          </a:xfrm>
        </p:grpSpPr>
        <p:sp>
          <p:nvSpPr>
            <p:cNvPr id="27" name="等腰三角形 6"/>
            <p:cNvSpPr>
              <a:spLocks noChangeArrowheads="1"/>
            </p:cNvSpPr>
            <p:nvPr/>
          </p:nvSpPr>
          <p:spPr bwMode="auto">
            <a:xfrm rot="16200000">
              <a:off x="11492" y="2837"/>
              <a:ext cx="10314" cy="5077"/>
            </a:xfrm>
            <a:prstGeom prst="triangle">
              <a:avLst>
                <a:gd name="adj" fmla="val 50000"/>
              </a:avLst>
            </a:prstGeom>
            <a:solidFill>
              <a:srgbClr val="1C4F90"/>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1" name="直接连接符 15"/>
            <p:cNvSpPr>
              <a:spLocks noChangeAspect="1" noChangeShapeType="1"/>
            </p:cNvSpPr>
            <p:nvPr/>
          </p:nvSpPr>
          <p:spPr bwMode="auto">
            <a:xfrm flipH="1">
              <a:off x="14531" y="535"/>
              <a:ext cx="4767" cy="4844"/>
            </a:xfrm>
            <a:prstGeom prst="line">
              <a:avLst/>
            </a:prstGeom>
            <a:noFill/>
            <a:ln w="6350">
              <a:solidFill>
                <a:srgbClr val="F2F2F2">
                  <a:alpha val="69019"/>
                </a:srgb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32" name="直接连接符 16"/>
            <p:cNvSpPr>
              <a:spLocks noChangeAspect="1" noChangeShapeType="1"/>
            </p:cNvSpPr>
            <p:nvPr/>
          </p:nvSpPr>
          <p:spPr bwMode="auto">
            <a:xfrm>
              <a:off x="14545" y="5382"/>
              <a:ext cx="4767" cy="4844"/>
            </a:xfrm>
            <a:prstGeom prst="line">
              <a:avLst/>
            </a:prstGeom>
            <a:noFill/>
            <a:ln w="6350">
              <a:solidFill>
                <a:srgbClr val="F2F2F2">
                  <a:alpha val="69019"/>
                </a:srgb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22"/>
            <p:cNvSpPr>
              <a:spLocks noChangeAspect="1" noChangeShapeType="1"/>
            </p:cNvSpPr>
            <p:nvPr/>
          </p:nvSpPr>
          <p:spPr bwMode="auto">
            <a:xfrm rot="16200000" flipH="1">
              <a:off x="8327" y="-54"/>
              <a:ext cx="5385" cy="5468"/>
            </a:xfrm>
            <a:prstGeom prst="line">
              <a:avLst/>
            </a:prstGeom>
            <a:noFill/>
            <a:ln w="6350">
              <a:solidFill>
                <a:schemeClr val="bg2">
                  <a:lumMod val="85000"/>
                </a:scheme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23"/>
            <p:cNvSpPr>
              <a:spLocks noChangeAspect="1" noChangeShapeType="1"/>
            </p:cNvSpPr>
            <p:nvPr/>
          </p:nvSpPr>
          <p:spPr bwMode="auto">
            <a:xfrm rot="16200000" flipH="1">
              <a:off x="8038" y="-53"/>
              <a:ext cx="5383" cy="5470"/>
            </a:xfrm>
            <a:prstGeom prst="line">
              <a:avLst/>
            </a:prstGeom>
            <a:noFill/>
            <a:ln w="6350">
              <a:solidFill>
                <a:srgbClr val="1C4F90"/>
              </a:solidFill>
              <a:bevel/>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24"/>
            <p:cNvSpPr>
              <a:spLocks noChangeAspect="1" noChangeShapeType="1"/>
            </p:cNvSpPr>
            <p:nvPr/>
          </p:nvSpPr>
          <p:spPr bwMode="auto">
            <a:xfrm rot="5400000">
              <a:off x="8166" y="5328"/>
              <a:ext cx="5539" cy="5625"/>
            </a:xfrm>
            <a:prstGeom prst="line">
              <a:avLst/>
            </a:prstGeom>
            <a:noFill/>
            <a:ln w="6350">
              <a:solidFill>
                <a:schemeClr val="bg2">
                  <a:lumMod val="85000"/>
                </a:schemeClr>
              </a:solidFill>
              <a:bevel/>
            </a:ln>
            <a:extLst>
              <a:ext uri="{909E8E84-426E-40DD-AFC4-6F175D3DCCD1}">
                <a14:hiddenFill xmlns:a14="http://schemas.microsoft.com/office/drawing/2010/main">
                  <a:noFill/>
                </a14:hiddenFill>
              </a:ext>
            </a:extLst>
          </p:spPr>
          <p:txBody>
            <a:bodyPr/>
            <a:lstStyle/>
            <a:p>
              <a:endParaRPr lang="zh-CN" altLang="en-US"/>
            </a:p>
          </p:txBody>
        </p:sp>
        <p:sp>
          <p:nvSpPr>
            <p:cNvPr id="36" name="直接连接符 25"/>
            <p:cNvSpPr>
              <a:spLocks noChangeAspect="1" noChangeShapeType="1"/>
            </p:cNvSpPr>
            <p:nvPr/>
          </p:nvSpPr>
          <p:spPr bwMode="auto">
            <a:xfrm rot="5400000">
              <a:off x="7933" y="5328"/>
              <a:ext cx="5500" cy="5588"/>
            </a:xfrm>
            <a:prstGeom prst="line">
              <a:avLst/>
            </a:prstGeom>
            <a:noFill/>
            <a:ln w="6350">
              <a:solidFill>
                <a:srgbClr val="1C4F90"/>
              </a:solidFill>
              <a:bevel/>
            </a:ln>
            <a:extLst>
              <a:ext uri="{909E8E84-426E-40DD-AFC4-6F175D3DCCD1}">
                <a14:hiddenFill xmlns:a14="http://schemas.microsoft.com/office/drawing/2010/main">
                  <a:noFill/>
                </a14:hiddenFill>
              </a:ext>
            </a:extLst>
          </p:spPr>
          <p:txBody>
            <a:bodyPr/>
            <a:lstStyle/>
            <a:p>
              <a:endParaRPr lang="zh-CN" altLang="en-US"/>
            </a:p>
          </p:txBody>
        </p:sp>
        <p:pic>
          <p:nvPicPr>
            <p:cNvPr id="37" name="图片 36"/>
            <p:cNvPicPr>
              <a:picLocks noChangeAspect="1"/>
            </p:cNvPicPr>
            <p:nvPr/>
          </p:nvPicPr>
          <p:blipFill rotWithShape="1">
            <a:blip r:embed="rId3">
              <a:extLst>
                <a:ext uri="{28A0092B-C50C-407E-A947-70E740481C1C}">
                  <a14:useLocalDpi xmlns:a14="http://schemas.microsoft.com/office/drawing/2010/main" val="0"/>
                </a:ext>
              </a:extLst>
            </a:blip>
            <a:srcRect l="393" t="1727" r="135" b="22831"/>
            <a:stretch/>
          </p:blipFill>
          <p:spPr>
            <a:xfrm>
              <a:off x="8859" y="5477"/>
              <a:ext cx="10287" cy="5243"/>
            </a:xfrm>
            <a:prstGeom prst="triangle">
              <a:avLst>
                <a:gd name="adj" fmla="val 50005"/>
              </a:avLst>
            </a:prstGeom>
          </p:spPr>
        </p:pic>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l="4036" t="17021" r="16014" b="52680"/>
            <a:stretch/>
          </p:blipFill>
          <p:spPr>
            <a:xfrm flipV="1">
              <a:off x="8601" y="0"/>
              <a:ext cx="10679" cy="5370"/>
            </a:xfrm>
            <a:prstGeom prst="triangle">
              <a:avLst>
                <a:gd name="adj" fmla="val 50356"/>
              </a:avLst>
            </a:prstGeom>
          </p:spPr>
        </p:pic>
        <p:grpSp>
          <p:nvGrpSpPr>
            <p:cNvPr id="39" name="组合 38"/>
            <p:cNvGrpSpPr/>
            <p:nvPr/>
          </p:nvGrpSpPr>
          <p:grpSpPr>
            <a:xfrm>
              <a:off x="842" y="3720"/>
              <a:ext cx="9931" cy="3747"/>
              <a:chOff x="822" y="3781"/>
              <a:chExt cx="9931" cy="3747"/>
            </a:xfrm>
          </p:grpSpPr>
          <p:sp>
            <p:nvSpPr>
              <p:cNvPr id="43" name="文本框 42"/>
              <p:cNvSpPr txBox="1"/>
              <p:nvPr/>
            </p:nvSpPr>
            <p:spPr>
              <a:xfrm>
                <a:off x="822" y="3781"/>
                <a:ext cx="9931" cy="1745"/>
              </a:xfrm>
              <a:prstGeom prst="rect">
                <a:avLst/>
              </a:prstGeom>
              <a:noFill/>
            </p:spPr>
            <p:txBody>
              <a:bodyPr wrap="square" rtlCol="0">
                <a:spAutoFit/>
              </a:bodyPr>
              <a:lstStyle/>
              <a:p>
                <a:pPr algn="dist"/>
                <a:r>
                  <a:rPr lang="zh-CN" altLang="en-US" sz="6600" b="1" dirty="0">
                    <a:solidFill>
                      <a:srgbClr val="1C4F90"/>
                    </a:solidFill>
                    <a:latin typeface="思源宋体" panose="02020400000000000000" charset="-122"/>
                    <a:ea typeface="思源宋体" panose="02020400000000000000" charset="-122"/>
                  </a:rPr>
                  <a:t>感谢您的聆听！</a:t>
                </a:r>
              </a:p>
            </p:txBody>
          </p:sp>
          <p:sp>
            <p:nvSpPr>
              <p:cNvPr id="44" name="文本框 43"/>
              <p:cNvSpPr txBox="1"/>
              <p:nvPr userDrawn="1"/>
            </p:nvSpPr>
            <p:spPr>
              <a:xfrm>
                <a:off x="1105" y="5677"/>
                <a:ext cx="9478" cy="582"/>
              </a:xfrm>
              <a:prstGeom prst="rect">
                <a:avLst/>
              </a:prstGeom>
              <a:noFill/>
            </p:spPr>
            <p:txBody>
              <a:bodyPr wrap="square" rtlCol="0">
                <a:spAutoFit/>
              </a:bodyPr>
              <a:lstStyle/>
              <a:p>
                <a:pPr algn="dist">
                  <a:lnSpc>
                    <a:spcPct val="150000"/>
                  </a:lnSpc>
                </a:pPr>
                <a:r>
                  <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rPr>
                  <a:t>University of Electronic Science and Technology of China</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45" name="文本框 44"/>
              <p:cNvSpPr txBox="1"/>
              <p:nvPr userDrawn="1"/>
            </p:nvSpPr>
            <p:spPr>
              <a:xfrm>
                <a:off x="1320" y="6993"/>
                <a:ext cx="2598" cy="535"/>
              </a:xfrm>
              <a:prstGeom prst="roundRect">
                <a:avLst/>
              </a:prstGeom>
              <a:solidFill>
                <a:srgbClr val="1C4F90"/>
              </a:solidFill>
            </p:spPr>
            <p:txBody>
              <a:bodyPr wrap="square" rtlCol="0">
                <a:spAutoFit/>
              </a:bodyPr>
              <a:lstStyle/>
              <a:p>
                <a:pPr algn="ctr"/>
                <a:r>
                  <a:rPr lang="zh-CN" altLang="en-US" sz="1400" b="1" dirty="0">
                    <a:solidFill>
                      <a:schemeClr val="bg1"/>
                    </a:solidFill>
                    <a:latin typeface="思源宋体" panose="02020400000000000000" charset="-122"/>
                    <a:ea typeface="思源宋体" panose="02020400000000000000" charset="-122"/>
                    <a:cs typeface="思源宋体" panose="02020400000000000000" charset="-122"/>
                  </a:rPr>
                  <a:t>第 七 组</a:t>
                </a:r>
              </a:p>
            </p:txBody>
          </p:sp>
          <p:sp>
            <p:nvSpPr>
              <p:cNvPr id="46" name="文本框 45"/>
              <p:cNvSpPr txBox="1"/>
              <p:nvPr userDrawn="1"/>
            </p:nvSpPr>
            <p:spPr>
              <a:xfrm>
                <a:off x="5000" y="6993"/>
                <a:ext cx="2598" cy="535"/>
              </a:xfrm>
              <a:prstGeom prst="roundRect">
                <a:avLst/>
              </a:prstGeom>
              <a:solidFill>
                <a:srgbClr val="1C4F90"/>
              </a:solidFill>
            </p:spPr>
            <p:txBody>
              <a:bodyPr wrap="square" rtlCol="0">
                <a:spAutoFit/>
              </a:bodyPr>
              <a:lstStyle/>
              <a:p>
                <a:pPr algn="dist"/>
                <a:r>
                  <a:rPr lang="zh-CN" altLang="en-US" sz="1400" b="1" dirty="0">
                    <a:solidFill>
                      <a:schemeClr val="bg1"/>
                    </a:solidFill>
                    <a:latin typeface="思源宋体" panose="02020400000000000000" charset="-122"/>
                    <a:ea typeface="思源宋体" panose="02020400000000000000" charset="-122"/>
                    <a:cs typeface="思源宋体" panose="02020400000000000000" charset="-122"/>
                  </a:rPr>
                  <a:t>指导老师：陈光宇</a:t>
                </a:r>
              </a:p>
            </p:txBody>
          </p:sp>
        </p:grpSp>
        <p:sp>
          <p:nvSpPr>
            <p:cNvPr id="40" name="直角三角形 39"/>
            <p:cNvSpPr/>
            <p:nvPr/>
          </p:nvSpPr>
          <p:spPr>
            <a:xfrm>
              <a:off x="0" y="9777"/>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直角三角形 40"/>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17467" y="2055"/>
              <a:ext cx="2036" cy="6651"/>
            </a:xfrm>
            <a:prstGeom prst="rect">
              <a:avLst/>
            </a:prstGeom>
            <a:noFill/>
            <a:effectLst>
              <a:reflection endPos="0" dist="50800" dir="5400000" sy="-100000" algn="bl" rotWithShape="0"/>
            </a:effectLst>
          </p:spPr>
          <p:txBody>
            <a:bodyPr vert="eaVert" wrap="square" rtlCol="0">
              <a:spAutoFit/>
            </a:bodyPr>
            <a:lstStyle/>
            <a:p>
              <a:pPr algn="dist">
                <a:lnSpc>
                  <a:spcPct val="150000"/>
                </a:lnSpc>
              </a:pPr>
              <a:r>
                <a:rPr lang="en-US" altLang="zh-CN" sz="2400" dirty="0">
                  <a:solidFill>
                    <a:schemeClr val="bg2">
                      <a:lumMod val="85000"/>
                      <a:alpha val="12000"/>
                    </a:schemeClr>
                  </a:solidFill>
                  <a:latin typeface="思源宋体" panose="02020400000000000000" charset="-122"/>
                  <a:ea typeface="思源宋体" panose="02020400000000000000" charset="-122"/>
                </a:rPr>
                <a:t>University of Electronic Science and Technology of China</a:t>
              </a:r>
              <a:endParaRPr lang="en-US" altLang="zh-CN" sz="2400" dirty="0">
                <a:solidFill>
                  <a:schemeClr val="bg2">
                    <a:lumMod val="85000"/>
                    <a:alpha val="12000"/>
                  </a:schemeClr>
                </a:solidFill>
                <a:latin typeface="思源宋体" panose="02020400000000000000" charset="-122"/>
                <a:ea typeface="思源宋体" panose="02020400000000000000" charset="-122"/>
                <a:sym typeface="+mn-ea"/>
              </a:endParaRPr>
            </a:p>
          </p:txBody>
        </p:sp>
      </p:grpSp>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900" y="425605"/>
            <a:ext cx="2226944" cy="723948"/>
          </a:xfrm>
          <a:prstGeom prst="rect">
            <a:avLst/>
          </a:prstGeom>
        </p:spPr>
      </p:pic>
    </p:spTree>
    <p:custDataLst>
      <p:tags r:id="rId1"/>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wedg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6505" y="-1269365"/>
            <a:ext cx="14789150" cy="9489440"/>
            <a:chOff x="-1963" y="-1999"/>
            <a:chExt cx="23290" cy="14944"/>
          </a:xfrm>
        </p:grpSpPr>
        <p:grpSp>
          <p:nvGrpSpPr>
            <p:cNvPr id="11" name="组合 10"/>
            <p:cNvGrpSpPr/>
            <p:nvPr/>
          </p:nvGrpSpPr>
          <p:grpSpPr>
            <a:xfrm>
              <a:off x="-1963" y="-1999"/>
              <a:ext cx="6600" cy="4024"/>
              <a:chOff x="-1277" y="-1319"/>
              <a:chExt cx="4304" cy="2624"/>
            </a:xfrm>
          </p:grpSpPr>
          <p:sp>
            <p:nvSpPr>
              <p:cNvPr id="3" name="直角三角形 2"/>
              <p:cNvSpPr/>
              <p:nvPr/>
            </p:nvSpPr>
            <p:spPr>
              <a:xfrm rot="2700000" flipH="1">
                <a:off x="-1277" y="-1319"/>
                <a:ext cx="2624" cy="2624"/>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C4F90"/>
                  </a:solidFill>
                  <a:effectLst/>
                  <a:uLnTx/>
                  <a:uFillTx/>
                  <a:latin typeface="Arial"/>
                  <a:ea typeface="微软雅黑"/>
                  <a:cs typeface="+mn-cs"/>
                </a:endParaRPr>
              </a:p>
            </p:txBody>
          </p:sp>
          <p:sp>
            <p:nvSpPr>
              <p:cNvPr id="30" name="直角三角形 29"/>
              <p:cNvSpPr/>
              <p:nvPr/>
            </p:nvSpPr>
            <p:spPr>
              <a:xfrm rot="2700000" flipH="1">
                <a:off x="403" y="-1319"/>
                <a:ext cx="2624" cy="2624"/>
              </a:xfrm>
              <a:prstGeom prst="rtTriangle">
                <a:avLst/>
              </a:prstGeom>
              <a:solidFill>
                <a:srgbClr val="1C4F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C4F90"/>
                  </a:solidFill>
                  <a:effectLst/>
                  <a:uLnTx/>
                  <a:uFillTx/>
                  <a:latin typeface="Arial"/>
                  <a:ea typeface="微软雅黑"/>
                  <a:cs typeface="+mn-cs"/>
                </a:endParaRPr>
              </a:p>
            </p:txBody>
          </p:sp>
        </p:grpSp>
        <p:sp>
          <p:nvSpPr>
            <p:cNvPr id="34" name="文本框 33"/>
            <p:cNvSpPr txBox="1"/>
            <p:nvPr/>
          </p:nvSpPr>
          <p:spPr>
            <a:xfrm>
              <a:off x="4291" y="4202"/>
              <a:ext cx="10486" cy="208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srgbClr val="1C4F90"/>
                  </a:solidFill>
                  <a:effectLst/>
                  <a:uLnTx/>
                  <a:uFillTx/>
                  <a:latin typeface="思源宋体" panose="02020400000000000000" charset="-122"/>
                  <a:ea typeface="思源宋体" panose="02020400000000000000" charset="-122"/>
                  <a:cs typeface="+mn-cs"/>
                  <a:sym typeface="+mn-ea"/>
                </a:rPr>
                <a:t>视频案例</a:t>
              </a:r>
            </a:p>
          </p:txBody>
        </p:sp>
        <p:sp>
          <p:nvSpPr>
            <p:cNvPr id="35" name="文本框 34"/>
            <p:cNvSpPr txBox="1"/>
            <p:nvPr/>
          </p:nvSpPr>
          <p:spPr>
            <a:xfrm>
              <a:off x="4291" y="6076"/>
              <a:ext cx="10619" cy="59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lumMod val="65000"/>
                    <a:lumOff val="35000"/>
                  </a:srgb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grpSp>
          <p:nvGrpSpPr>
            <p:cNvPr id="14" name="组合 13"/>
            <p:cNvGrpSpPr/>
            <p:nvPr/>
          </p:nvGrpSpPr>
          <p:grpSpPr>
            <a:xfrm>
              <a:off x="8459" y="1561"/>
              <a:ext cx="2150" cy="2052"/>
              <a:chOff x="8884" y="1621"/>
              <a:chExt cx="2150" cy="2052"/>
            </a:xfrm>
          </p:grpSpPr>
          <p:sp>
            <p:nvSpPr>
              <p:cNvPr id="13" name="直角三角形 12"/>
              <p:cNvSpPr/>
              <p:nvPr/>
            </p:nvSpPr>
            <p:spPr>
              <a:xfrm rot="2700000" flipH="1">
                <a:off x="8933" y="1621"/>
                <a:ext cx="2052" cy="2052"/>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C4F90"/>
                  </a:solidFill>
                  <a:effectLst/>
                  <a:uLnTx/>
                  <a:uFillTx/>
                  <a:latin typeface="Arial"/>
                  <a:ea typeface="微软雅黑"/>
                  <a:cs typeface="+mn-cs"/>
                </a:endParaRPr>
              </a:p>
            </p:txBody>
          </p:sp>
          <p:sp>
            <p:nvSpPr>
              <p:cNvPr id="51" name="等腰三角形 50"/>
              <p:cNvSpPr/>
              <p:nvPr/>
            </p:nvSpPr>
            <p:spPr>
              <a:xfrm flipV="1">
                <a:off x="8884" y="2319"/>
                <a:ext cx="2151" cy="1355"/>
              </a:xfrm>
              <a:prstGeom prs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C4F90"/>
                  </a:solidFill>
                  <a:effectLst/>
                  <a:uLnTx/>
                  <a:uFillTx/>
                  <a:latin typeface="Arial"/>
                  <a:ea typeface="微软雅黑"/>
                  <a:cs typeface="+mn-cs"/>
                </a:endParaRPr>
              </a:p>
            </p:txBody>
          </p:sp>
        </p:grpSp>
        <p:sp>
          <p:nvSpPr>
            <p:cNvPr id="15" name="文本框 14"/>
            <p:cNvSpPr txBox="1"/>
            <p:nvPr/>
          </p:nvSpPr>
          <p:spPr>
            <a:xfrm>
              <a:off x="8962" y="2171"/>
              <a:ext cx="1144" cy="10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思源宋体" panose="02020400000000000000" charset="-122"/>
                  <a:ea typeface="思源宋体" panose="02020400000000000000" charset="-122"/>
                  <a:cs typeface="+mn-cs"/>
                </a:rPr>
                <a:t>01</a:t>
              </a:r>
            </a:p>
          </p:txBody>
        </p:sp>
        <p:grpSp>
          <p:nvGrpSpPr>
            <p:cNvPr id="12" name="组合 11"/>
            <p:cNvGrpSpPr/>
            <p:nvPr/>
          </p:nvGrpSpPr>
          <p:grpSpPr>
            <a:xfrm>
              <a:off x="14263" y="8638"/>
              <a:ext cx="7064" cy="4307"/>
              <a:chOff x="16183" y="9681"/>
              <a:chExt cx="4304" cy="2624"/>
            </a:xfrm>
          </p:grpSpPr>
          <p:sp>
            <p:nvSpPr>
              <p:cNvPr id="9" name="直角三角形 8"/>
              <p:cNvSpPr/>
              <p:nvPr/>
            </p:nvSpPr>
            <p:spPr>
              <a:xfrm rot="18900000" flipH="1" flipV="1">
                <a:off x="17863" y="9681"/>
                <a:ext cx="2624" cy="2624"/>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C4F90"/>
                  </a:solidFill>
                  <a:effectLst/>
                  <a:uLnTx/>
                  <a:uFillTx/>
                  <a:latin typeface="Arial"/>
                  <a:ea typeface="微软雅黑"/>
                  <a:cs typeface="+mn-cs"/>
                </a:endParaRPr>
              </a:p>
            </p:txBody>
          </p:sp>
          <p:sp>
            <p:nvSpPr>
              <p:cNvPr id="10" name="直角三角形 9"/>
              <p:cNvSpPr/>
              <p:nvPr/>
            </p:nvSpPr>
            <p:spPr>
              <a:xfrm rot="18900000" flipH="1" flipV="1">
                <a:off x="16183" y="9681"/>
                <a:ext cx="2624" cy="2624"/>
              </a:xfrm>
              <a:prstGeom prst="rtTriangle">
                <a:avLst/>
              </a:prstGeom>
              <a:solidFill>
                <a:srgbClr val="1C4F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C4F90"/>
                  </a:solidFill>
                  <a:effectLst/>
                  <a:uLnTx/>
                  <a:uFillTx/>
                  <a:latin typeface="Arial"/>
                  <a:ea typeface="微软雅黑"/>
                  <a:cs typeface="+mn-cs"/>
                </a:endParaRPr>
              </a:p>
            </p:txBody>
          </p:sp>
        </p:grpSp>
      </p:grpSp>
    </p:spTree>
    <p:custDataLst>
      <p:tags r:id="rId1"/>
    </p:custDataLst>
    <p:extLst>
      <p:ext uri="{BB962C8B-B14F-4D97-AF65-F5344CB8AC3E}">
        <p14:creationId xmlns:p14="http://schemas.microsoft.com/office/powerpoint/2010/main" val="658968429"/>
      </p:ext>
    </p:extLst>
  </p:cSld>
  <p:clrMapOvr>
    <a:masterClrMapping/>
  </p:clrMapOvr>
  <p:transition advTm="2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638291376435269.mp4">
            <a:hlinkClick r:id="" action="ppaction://media"/>
            <a:extLst>
              <a:ext uri="{FF2B5EF4-FFF2-40B4-BE49-F238E27FC236}">
                <a16:creationId xmlns:a16="http://schemas.microsoft.com/office/drawing/2014/main" id="{9A881116-9CF9-B44E-AE80-C913E067DF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1783855" y="915389"/>
            <a:ext cx="8903893" cy="5010397"/>
          </a:xfrm>
          <a:prstGeom prst="rect">
            <a:avLst/>
          </a:prstGeom>
        </p:spPr>
      </p:pic>
    </p:spTree>
    <p:extLst>
      <p:ext uri="{BB962C8B-B14F-4D97-AF65-F5344CB8AC3E}">
        <p14:creationId xmlns:p14="http://schemas.microsoft.com/office/powerpoint/2010/main" val="3064502957"/>
      </p:ext>
    </p:ext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2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46505" y="-1269365"/>
            <a:ext cx="4191000" cy="2555240"/>
            <a:chOff x="-1277" y="-1319"/>
            <a:chExt cx="4304" cy="2624"/>
          </a:xfrm>
        </p:grpSpPr>
        <p:sp>
          <p:nvSpPr>
            <p:cNvPr id="3" name="直角三角形 2"/>
            <p:cNvSpPr/>
            <p:nvPr/>
          </p:nvSpPr>
          <p:spPr>
            <a:xfrm rot="2700000" flipH="1">
              <a:off x="-1277" y="-1319"/>
              <a:ext cx="2624" cy="2624"/>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sp>
          <p:nvSpPr>
            <p:cNvPr id="30" name="直角三角形 29"/>
            <p:cNvSpPr/>
            <p:nvPr/>
          </p:nvSpPr>
          <p:spPr>
            <a:xfrm rot="2700000" flipH="1">
              <a:off x="403" y="-1319"/>
              <a:ext cx="2624" cy="2624"/>
            </a:xfrm>
            <a:prstGeom prst="rtTriangle">
              <a:avLst/>
            </a:prstGeom>
            <a:solidFill>
              <a:srgbClr val="1C4F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grpSp>
      <p:grpSp>
        <p:nvGrpSpPr>
          <p:cNvPr id="2" name="组合 1"/>
          <p:cNvGrpSpPr/>
          <p:nvPr/>
        </p:nvGrpSpPr>
        <p:grpSpPr>
          <a:xfrm>
            <a:off x="2724785" y="991235"/>
            <a:ext cx="6658610" cy="3000375"/>
            <a:chOff x="4291" y="1561"/>
            <a:chExt cx="10486" cy="4725"/>
          </a:xfrm>
        </p:grpSpPr>
        <p:sp>
          <p:nvSpPr>
            <p:cNvPr id="34" name="文本框 33"/>
            <p:cNvSpPr txBox="1"/>
            <p:nvPr/>
          </p:nvSpPr>
          <p:spPr>
            <a:xfrm>
              <a:off x="4291" y="4202"/>
              <a:ext cx="10486" cy="2084"/>
            </a:xfrm>
            <a:prstGeom prst="rect">
              <a:avLst/>
            </a:prstGeom>
            <a:noFill/>
          </p:spPr>
          <p:txBody>
            <a:bodyPr wrap="square" rtlCol="0">
              <a:spAutoFit/>
            </a:bodyPr>
            <a:lstStyle/>
            <a:p>
              <a:pPr algn="dist"/>
              <a:r>
                <a:rPr lang="zh-CN" altLang="en-US" sz="8000" b="1" dirty="0">
                  <a:solidFill>
                    <a:srgbClr val="1C4F90"/>
                  </a:solidFill>
                  <a:latin typeface="思源宋体" panose="02020400000000000000" charset="-122"/>
                  <a:ea typeface="思源宋体" panose="02020400000000000000" charset="-122"/>
                  <a:sym typeface="+mn-ea"/>
                </a:rPr>
                <a:t>智能穿戴设备</a:t>
              </a:r>
            </a:p>
          </p:txBody>
        </p:sp>
        <p:grpSp>
          <p:nvGrpSpPr>
            <p:cNvPr id="14" name="组合 13"/>
            <p:cNvGrpSpPr/>
            <p:nvPr/>
          </p:nvGrpSpPr>
          <p:grpSpPr>
            <a:xfrm>
              <a:off x="8459" y="1561"/>
              <a:ext cx="2150" cy="2052"/>
              <a:chOff x="8884" y="1621"/>
              <a:chExt cx="2150" cy="2052"/>
            </a:xfrm>
          </p:grpSpPr>
          <p:sp>
            <p:nvSpPr>
              <p:cNvPr id="13" name="直角三角形 12"/>
              <p:cNvSpPr/>
              <p:nvPr/>
            </p:nvSpPr>
            <p:spPr>
              <a:xfrm rot="2700000" flipH="1">
                <a:off x="8933" y="1621"/>
                <a:ext cx="2052" cy="2052"/>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sp>
            <p:nvSpPr>
              <p:cNvPr id="51" name="等腰三角形 50"/>
              <p:cNvSpPr/>
              <p:nvPr/>
            </p:nvSpPr>
            <p:spPr>
              <a:xfrm flipV="1">
                <a:off x="8884" y="2319"/>
                <a:ext cx="2151" cy="1355"/>
              </a:xfrm>
              <a:prstGeom prs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grpSp>
        <p:sp>
          <p:nvSpPr>
            <p:cNvPr id="15" name="文本框 14"/>
            <p:cNvSpPr txBox="1"/>
            <p:nvPr/>
          </p:nvSpPr>
          <p:spPr>
            <a:xfrm>
              <a:off x="9003" y="2171"/>
              <a:ext cx="1064" cy="1016"/>
            </a:xfrm>
            <a:prstGeom prst="rect">
              <a:avLst/>
            </a:prstGeom>
            <a:noFill/>
          </p:spPr>
          <p:txBody>
            <a:bodyPr wrap="none" rtlCol="0">
              <a:spAutoFit/>
            </a:bodyPr>
            <a:lstStyle/>
            <a:p>
              <a:pPr algn="ctr"/>
              <a:r>
                <a:rPr lang="en-US" altLang="zh-CN" sz="3600">
                  <a:solidFill>
                    <a:schemeClr val="bg1"/>
                  </a:solidFill>
                  <a:latin typeface="思源宋体" panose="02020400000000000000" charset="-122"/>
                  <a:ea typeface="思源宋体" panose="02020400000000000000" charset="-122"/>
                </a:rPr>
                <a:t>02</a:t>
              </a:r>
            </a:p>
          </p:txBody>
        </p:sp>
      </p:grpSp>
      <p:grpSp>
        <p:nvGrpSpPr>
          <p:cNvPr id="12" name="组合 11"/>
          <p:cNvGrpSpPr/>
          <p:nvPr/>
        </p:nvGrpSpPr>
        <p:grpSpPr>
          <a:xfrm>
            <a:off x="9057005" y="5485130"/>
            <a:ext cx="4485640" cy="2734945"/>
            <a:chOff x="16183" y="9681"/>
            <a:chExt cx="4304" cy="2624"/>
          </a:xfrm>
        </p:grpSpPr>
        <p:sp>
          <p:nvSpPr>
            <p:cNvPr id="9" name="直角三角形 8"/>
            <p:cNvSpPr/>
            <p:nvPr/>
          </p:nvSpPr>
          <p:spPr>
            <a:xfrm rot="18900000" flipH="1" flipV="1">
              <a:off x="17863" y="9681"/>
              <a:ext cx="2624" cy="2624"/>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sp>
          <p:nvSpPr>
            <p:cNvPr id="10" name="直角三角形 9"/>
            <p:cNvSpPr/>
            <p:nvPr/>
          </p:nvSpPr>
          <p:spPr>
            <a:xfrm rot="18900000" flipH="1" flipV="1">
              <a:off x="16183" y="9681"/>
              <a:ext cx="2624" cy="2624"/>
            </a:xfrm>
            <a:prstGeom prst="rtTriangle">
              <a:avLst/>
            </a:prstGeom>
            <a:solidFill>
              <a:srgbClr val="1C4F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grpSp>
    </p:spTree>
    <p:custDataLst>
      <p:tags r:id="rId1"/>
    </p:custDataLst>
    <p:extLst>
      <p:ext uri="{BB962C8B-B14F-4D97-AF65-F5344CB8AC3E}">
        <p14:creationId xmlns:p14="http://schemas.microsoft.com/office/powerpoint/2010/main" val="2482133874"/>
      </p:ext>
    </p:extLst>
  </p:cSld>
  <p:clrMapOvr>
    <a:masterClrMapping/>
  </p:clrMapOvr>
  <p:transition advTm="2000">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7965" y="0"/>
            <a:ext cx="11311255" cy="5440680"/>
            <a:chOff x="-359" y="0"/>
            <a:chExt cx="17813" cy="8568"/>
          </a:xfrm>
        </p:grpSpPr>
        <p:grpSp>
          <p:nvGrpSpPr>
            <p:cNvPr id="176" name="组合 175"/>
            <p:cNvGrpSpPr/>
            <p:nvPr/>
          </p:nvGrpSpPr>
          <p:grpSpPr>
            <a:xfrm>
              <a:off x="16648" y="4785"/>
              <a:ext cx="806" cy="668"/>
              <a:chOff x="5849" y="4994"/>
              <a:chExt cx="890" cy="718"/>
            </a:xfrm>
            <a:solidFill>
              <a:schemeClr val="bg1"/>
            </a:solidFill>
          </p:grpSpPr>
          <p:sp>
            <p:nvSpPr>
              <p:cNvPr id="210" name="Freeform 45"/>
              <p:cNvSpPr/>
              <p:nvPr/>
            </p:nvSpPr>
            <p:spPr bwMode="auto">
              <a:xfrm>
                <a:off x="5964" y="5282"/>
                <a:ext cx="296" cy="58"/>
              </a:xfrm>
              <a:custGeom>
                <a:avLst/>
                <a:gdLst>
                  <a:gd name="T0" fmla="*/ 81 w 90"/>
                  <a:gd name="T1" fmla="*/ 18 h 18"/>
                  <a:gd name="T2" fmla="*/ 9 w 90"/>
                  <a:gd name="T3" fmla="*/ 18 h 18"/>
                  <a:gd name="T4" fmla="*/ 0 w 90"/>
                  <a:gd name="T5" fmla="*/ 9 h 18"/>
                  <a:gd name="T6" fmla="*/ 9 w 90"/>
                  <a:gd name="T7" fmla="*/ 0 h 18"/>
                  <a:gd name="T8" fmla="*/ 81 w 90"/>
                  <a:gd name="T9" fmla="*/ 0 h 18"/>
                  <a:gd name="T10" fmla="*/ 90 w 90"/>
                  <a:gd name="T11" fmla="*/ 9 h 18"/>
                  <a:gd name="T12" fmla="*/ 81 w 9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0" h="18">
                    <a:moveTo>
                      <a:pt x="81" y="18"/>
                    </a:moveTo>
                    <a:cubicBezTo>
                      <a:pt x="9" y="18"/>
                      <a:pt x="9" y="18"/>
                      <a:pt x="9" y="18"/>
                    </a:cubicBezTo>
                    <a:cubicBezTo>
                      <a:pt x="4" y="18"/>
                      <a:pt x="0" y="14"/>
                      <a:pt x="0" y="9"/>
                    </a:cubicBezTo>
                    <a:cubicBezTo>
                      <a:pt x="0" y="4"/>
                      <a:pt x="4" y="0"/>
                      <a:pt x="9" y="0"/>
                    </a:cubicBezTo>
                    <a:cubicBezTo>
                      <a:pt x="81" y="0"/>
                      <a:pt x="81" y="0"/>
                      <a:pt x="81" y="0"/>
                    </a:cubicBezTo>
                    <a:cubicBezTo>
                      <a:pt x="86" y="0"/>
                      <a:pt x="90" y="4"/>
                      <a:pt x="90" y="9"/>
                    </a:cubicBezTo>
                    <a:cubicBezTo>
                      <a:pt x="90" y="14"/>
                      <a:pt x="86" y="18"/>
                      <a:pt x="81" y="18"/>
                    </a:cubicBezTo>
                    <a:close/>
                  </a:path>
                </a:pathLst>
              </a:custGeom>
              <a:grpFill/>
              <a:ln>
                <a:noFill/>
              </a:ln>
            </p:spPr>
            <p:txBody>
              <a:bodyPr vert="horz" wrap="square" lIns="91440" tIns="45720" rIns="91440" bIns="45720" numCol="1" anchor="t" anchorCtr="0" compatLnSpc="1"/>
              <a:lstStyle/>
              <a:p>
                <a:endParaRPr lang="en-US" dirty="0">
                  <a:solidFill>
                    <a:schemeClr val="tx1">
                      <a:lumMod val="50000"/>
                      <a:lumOff val="50000"/>
                    </a:schemeClr>
                  </a:solidFill>
                </a:endParaRPr>
              </a:p>
            </p:txBody>
          </p:sp>
          <p:sp>
            <p:nvSpPr>
              <p:cNvPr id="211" name="Freeform 46"/>
              <p:cNvSpPr/>
              <p:nvPr/>
            </p:nvSpPr>
            <p:spPr bwMode="auto">
              <a:xfrm>
                <a:off x="6001" y="5288"/>
                <a:ext cx="55" cy="120"/>
              </a:xfrm>
              <a:custGeom>
                <a:avLst/>
                <a:gdLst>
                  <a:gd name="T0" fmla="*/ 9 w 17"/>
                  <a:gd name="T1" fmla="*/ 37 h 37"/>
                  <a:gd name="T2" fmla="*/ 0 w 17"/>
                  <a:gd name="T3" fmla="*/ 28 h 37"/>
                  <a:gd name="T4" fmla="*/ 0 w 17"/>
                  <a:gd name="T5" fmla="*/ 9 h 37"/>
                  <a:gd name="T6" fmla="*/ 9 w 17"/>
                  <a:gd name="T7" fmla="*/ 0 h 37"/>
                  <a:gd name="T8" fmla="*/ 17 w 17"/>
                  <a:gd name="T9" fmla="*/ 9 h 37"/>
                  <a:gd name="T10" fmla="*/ 17 w 17"/>
                  <a:gd name="T11" fmla="*/ 28 h 37"/>
                  <a:gd name="T12" fmla="*/ 9 w 1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7" h="37">
                    <a:moveTo>
                      <a:pt x="9" y="37"/>
                    </a:moveTo>
                    <a:cubicBezTo>
                      <a:pt x="4" y="37"/>
                      <a:pt x="0" y="33"/>
                      <a:pt x="0" y="28"/>
                    </a:cubicBezTo>
                    <a:cubicBezTo>
                      <a:pt x="0" y="9"/>
                      <a:pt x="0" y="9"/>
                      <a:pt x="0" y="9"/>
                    </a:cubicBezTo>
                    <a:cubicBezTo>
                      <a:pt x="0" y="4"/>
                      <a:pt x="4" y="0"/>
                      <a:pt x="9" y="0"/>
                    </a:cubicBezTo>
                    <a:cubicBezTo>
                      <a:pt x="13" y="0"/>
                      <a:pt x="17" y="4"/>
                      <a:pt x="17" y="9"/>
                    </a:cubicBezTo>
                    <a:cubicBezTo>
                      <a:pt x="17" y="28"/>
                      <a:pt x="17" y="28"/>
                      <a:pt x="17" y="28"/>
                    </a:cubicBezTo>
                    <a:cubicBezTo>
                      <a:pt x="17" y="33"/>
                      <a:pt x="13" y="37"/>
                      <a:pt x="9" y="37"/>
                    </a:cubicBezTo>
                    <a:close/>
                  </a:path>
                </a:pathLst>
              </a:custGeom>
              <a:grpFill/>
              <a:ln>
                <a:noFill/>
              </a:ln>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212" name="Freeform 47"/>
              <p:cNvSpPr/>
              <p:nvPr/>
            </p:nvSpPr>
            <p:spPr bwMode="auto">
              <a:xfrm>
                <a:off x="6069" y="5288"/>
                <a:ext cx="60" cy="120"/>
              </a:xfrm>
              <a:custGeom>
                <a:avLst/>
                <a:gdLst>
                  <a:gd name="T0" fmla="*/ 9 w 18"/>
                  <a:gd name="T1" fmla="*/ 37 h 37"/>
                  <a:gd name="T2" fmla="*/ 0 w 18"/>
                  <a:gd name="T3" fmla="*/ 28 h 37"/>
                  <a:gd name="T4" fmla="*/ 0 w 18"/>
                  <a:gd name="T5" fmla="*/ 9 h 37"/>
                  <a:gd name="T6" fmla="*/ 9 w 18"/>
                  <a:gd name="T7" fmla="*/ 0 h 37"/>
                  <a:gd name="T8" fmla="*/ 18 w 18"/>
                  <a:gd name="T9" fmla="*/ 9 h 37"/>
                  <a:gd name="T10" fmla="*/ 18 w 18"/>
                  <a:gd name="T11" fmla="*/ 28 h 37"/>
                  <a:gd name="T12" fmla="*/ 9 w 18"/>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9" y="37"/>
                    </a:moveTo>
                    <a:cubicBezTo>
                      <a:pt x="4" y="37"/>
                      <a:pt x="0" y="33"/>
                      <a:pt x="0" y="28"/>
                    </a:cubicBezTo>
                    <a:cubicBezTo>
                      <a:pt x="0" y="9"/>
                      <a:pt x="0" y="9"/>
                      <a:pt x="0" y="9"/>
                    </a:cubicBezTo>
                    <a:cubicBezTo>
                      <a:pt x="0" y="4"/>
                      <a:pt x="4" y="0"/>
                      <a:pt x="9" y="0"/>
                    </a:cubicBezTo>
                    <a:cubicBezTo>
                      <a:pt x="14" y="0"/>
                      <a:pt x="18" y="4"/>
                      <a:pt x="18" y="9"/>
                    </a:cubicBezTo>
                    <a:cubicBezTo>
                      <a:pt x="18" y="28"/>
                      <a:pt x="18" y="28"/>
                      <a:pt x="18" y="28"/>
                    </a:cubicBezTo>
                    <a:cubicBezTo>
                      <a:pt x="18" y="33"/>
                      <a:pt x="14" y="37"/>
                      <a:pt x="9" y="37"/>
                    </a:cubicBezTo>
                    <a:close/>
                  </a:path>
                </a:pathLst>
              </a:custGeom>
              <a:grpFill/>
              <a:ln>
                <a:noFill/>
              </a:ln>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213" name="Freeform 48"/>
              <p:cNvSpPr>
                <a:spLocks noEditPoints="1"/>
              </p:cNvSpPr>
              <p:nvPr/>
            </p:nvSpPr>
            <p:spPr bwMode="auto">
              <a:xfrm>
                <a:off x="6213" y="5185"/>
                <a:ext cx="168" cy="251"/>
              </a:xfrm>
              <a:custGeom>
                <a:avLst/>
                <a:gdLst>
                  <a:gd name="T0" fmla="*/ 25 w 51"/>
                  <a:gd name="T1" fmla="*/ 76 h 76"/>
                  <a:gd name="T2" fmla="*/ 0 w 51"/>
                  <a:gd name="T3" fmla="*/ 50 h 76"/>
                  <a:gd name="T4" fmla="*/ 0 w 51"/>
                  <a:gd name="T5" fmla="*/ 26 h 76"/>
                  <a:gd name="T6" fmla="*/ 25 w 51"/>
                  <a:gd name="T7" fmla="*/ 0 h 76"/>
                  <a:gd name="T8" fmla="*/ 51 w 51"/>
                  <a:gd name="T9" fmla="*/ 26 h 76"/>
                  <a:gd name="T10" fmla="*/ 51 w 51"/>
                  <a:gd name="T11" fmla="*/ 50 h 76"/>
                  <a:gd name="T12" fmla="*/ 25 w 51"/>
                  <a:gd name="T13" fmla="*/ 76 h 76"/>
                  <a:gd name="T14" fmla="*/ 25 w 51"/>
                  <a:gd name="T15" fmla="*/ 18 h 76"/>
                  <a:gd name="T16" fmla="*/ 17 w 51"/>
                  <a:gd name="T17" fmla="*/ 26 h 76"/>
                  <a:gd name="T18" fmla="*/ 17 w 51"/>
                  <a:gd name="T19" fmla="*/ 50 h 76"/>
                  <a:gd name="T20" fmla="*/ 25 w 51"/>
                  <a:gd name="T21" fmla="*/ 58 h 76"/>
                  <a:gd name="T22" fmla="*/ 34 w 51"/>
                  <a:gd name="T23" fmla="*/ 50 h 76"/>
                  <a:gd name="T24" fmla="*/ 34 w 51"/>
                  <a:gd name="T25" fmla="*/ 26 h 76"/>
                  <a:gd name="T26" fmla="*/ 25 w 51"/>
                  <a:gd name="T27"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76">
                    <a:moveTo>
                      <a:pt x="25" y="76"/>
                    </a:moveTo>
                    <a:cubicBezTo>
                      <a:pt x="11" y="76"/>
                      <a:pt x="0" y="64"/>
                      <a:pt x="0" y="50"/>
                    </a:cubicBezTo>
                    <a:cubicBezTo>
                      <a:pt x="0" y="26"/>
                      <a:pt x="0" y="26"/>
                      <a:pt x="0" y="26"/>
                    </a:cubicBezTo>
                    <a:cubicBezTo>
                      <a:pt x="0" y="12"/>
                      <a:pt x="11" y="0"/>
                      <a:pt x="25" y="0"/>
                    </a:cubicBezTo>
                    <a:cubicBezTo>
                      <a:pt x="40" y="0"/>
                      <a:pt x="51" y="12"/>
                      <a:pt x="51" y="26"/>
                    </a:cubicBezTo>
                    <a:cubicBezTo>
                      <a:pt x="51" y="50"/>
                      <a:pt x="51" y="50"/>
                      <a:pt x="51" y="50"/>
                    </a:cubicBezTo>
                    <a:cubicBezTo>
                      <a:pt x="51" y="64"/>
                      <a:pt x="40" y="76"/>
                      <a:pt x="25" y="76"/>
                    </a:cubicBezTo>
                    <a:close/>
                    <a:moveTo>
                      <a:pt x="25" y="18"/>
                    </a:moveTo>
                    <a:cubicBezTo>
                      <a:pt x="21" y="18"/>
                      <a:pt x="17" y="22"/>
                      <a:pt x="17" y="26"/>
                    </a:cubicBezTo>
                    <a:cubicBezTo>
                      <a:pt x="17" y="50"/>
                      <a:pt x="17" y="50"/>
                      <a:pt x="17" y="50"/>
                    </a:cubicBezTo>
                    <a:cubicBezTo>
                      <a:pt x="17" y="55"/>
                      <a:pt x="21" y="58"/>
                      <a:pt x="25" y="58"/>
                    </a:cubicBezTo>
                    <a:cubicBezTo>
                      <a:pt x="30" y="58"/>
                      <a:pt x="34" y="55"/>
                      <a:pt x="34" y="50"/>
                    </a:cubicBezTo>
                    <a:cubicBezTo>
                      <a:pt x="34" y="26"/>
                      <a:pt x="34" y="26"/>
                      <a:pt x="34" y="26"/>
                    </a:cubicBezTo>
                    <a:cubicBezTo>
                      <a:pt x="34" y="22"/>
                      <a:pt x="30" y="18"/>
                      <a:pt x="25" y="18"/>
                    </a:cubicBezTo>
                    <a:close/>
                  </a:path>
                </a:pathLst>
              </a:custGeom>
              <a:grpFill/>
              <a:ln>
                <a:noFill/>
              </a:ln>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214" name="Freeform 49"/>
              <p:cNvSpPr>
                <a:spLocks noEditPoints="1"/>
              </p:cNvSpPr>
              <p:nvPr/>
            </p:nvSpPr>
            <p:spPr bwMode="auto">
              <a:xfrm>
                <a:off x="5849" y="4994"/>
                <a:ext cx="890" cy="718"/>
              </a:xfrm>
              <a:custGeom>
                <a:avLst/>
                <a:gdLst>
                  <a:gd name="T0" fmla="*/ 259 w 271"/>
                  <a:gd name="T1" fmla="*/ 181 h 218"/>
                  <a:gd name="T2" fmla="*/ 207 w 271"/>
                  <a:gd name="T3" fmla="*/ 147 h 218"/>
                  <a:gd name="T4" fmla="*/ 192 w 271"/>
                  <a:gd name="T5" fmla="*/ 145 h 218"/>
                  <a:gd name="T6" fmla="*/ 187 w 271"/>
                  <a:gd name="T7" fmla="*/ 147 h 218"/>
                  <a:gd name="T8" fmla="*/ 178 w 271"/>
                  <a:gd name="T9" fmla="*/ 141 h 218"/>
                  <a:gd name="T10" fmla="*/ 187 w 271"/>
                  <a:gd name="T11" fmla="*/ 77 h 218"/>
                  <a:gd name="T12" fmla="*/ 78 w 271"/>
                  <a:gd name="T13" fmla="*/ 11 h 218"/>
                  <a:gd name="T14" fmla="*/ 12 w 271"/>
                  <a:gd name="T15" fmla="*/ 120 h 218"/>
                  <a:gd name="T16" fmla="*/ 121 w 271"/>
                  <a:gd name="T17" fmla="*/ 186 h 218"/>
                  <a:gd name="T18" fmla="*/ 168 w 271"/>
                  <a:gd name="T19" fmla="*/ 157 h 218"/>
                  <a:gd name="T20" fmla="*/ 177 w 271"/>
                  <a:gd name="T21" fmla="*/ 163 h 218"/>
                  <a:gd name="T22" fmla="*/ 185 w 271"/>
                  <a:gd name="T23" fmla="*/ 180 h 218"/>
                  <a:gd name="T24" fmla="*/ 238 w 271"/>
                  <a:gd name="T25" fmla="*/ 214 h 218"/>
                  <a:gd name="T26" fmla="*/ 253 w 271"/>
                  <a:gd name="T27" fmla="*/ 217 h 218"/>
                  <a:gd name="T28" fmla="*/ 265 w 271"/>
                  <a:gd name="T29" fmla="*/ 208 h 218"/>
                  <a:gd name="T30" fmla="*/ 259 w 271"/>
                  <a:gd name="T31" fmla="*/ 181 h 218"/>
                  <a:gd name="T32" fmla="*/ 117 w 271"/>
                  <a:gd name="T33" fmla="*/ 170 h 218"/>
                  <a:gd name="T34" fmla="*/ 28 w 271"/>
                  <a:gd name="T35" fmla="*/ 116 h 218"/>
                  <a:gd name="T36" fmla="*/ 82 w 271"/>
                  <a:gd name="T37" fmla="*/ 27 h 218"/>
                  <a:gd name="T38" fmla="*/ 170 w 271"/>
                  <a:gd name="T39" fmla="*/ 81 h 218"/>
                  <a:gd name="T40" fmla="*/ 117 w 271"/>
                  <a:gd name="T41" fmla="*/ 17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18">
                    <a:moveTo>
                      <a:pt x="259" y="181"/>
                    </a:moveTo>
                    <a:cubicBezTo>
                      <a:pt x="207" y="147"/>
                      <a:pt x="207" y="147"/>
                      <a:pt x="207" y="147"/>
                    </a:cubicBezTo>
                    <a:cubicBezTo>
                      <a:pt x="202" y="144"/>
                      <a:pt x="197" y="144"/>
                      <a:pt x="192" y="145"/>
                    </a:cubicBezTo>
                    <a:cubicBezTo>
                      <a:pt x="190" y="145"/>
                      <a:pt x="188" y="146"/>
                      <a:pt x="187" y="147"/>
                    </a:cubicBezTo>
                    <a:cubicBezTo>
                      <a:pt x="178" y="141"/>
                      <a:pt x="178" y="141"/>
                      <a:pt x="178" y="141"/>
                    </a:cubicBezTo>
                    <a:cubicBezTo>
                      <a:pt x="188" y="122"/>
                      <a:pt x="192" y="100"/>
                      <a:pt x="187" y="77"/>
                    </a:cubicBezTo>
                    <a:cubicBezTo>
                      <a:pt x="175" y="29"/>
                      <a:pt x="126" y="0"/>
                      <a:pt x="78" y="11"/>
                    </a:cubicBezTo>
                    <a:cubicBezTo>
                      <a:pt x="30" y="23"/>
                      <a:pt x="0" y="72"/>
                      <a:pt x="12" y="120"/>
                    </a:cubicBezTo>
                    <a:cubicBezTo>
                      <a:pt x="24" y="168"/>
                      <a:pt x="72" y="197"/>
                      <a:pt x="121" y="186"/>
                    </a:cubicBezTo>
                    <a:cubicBezTo>
                      <a:pt x="140" y="181"/>
                      <a:pt x="156" y="171"/>
                      <a:pt x="168" y="157"/>
                    </a:cubicBezTo>
                    <a:cubicBezTo>
                      <a:pt x="177" y="163"/>
                      <a:pt x="177" y="163"/>
                      <a:pt x="177" y="163"/>
                    </a:cubicBezTo>
                    <a:cubicBezTo>
                      <a:pt x="176" y="169"/>
                      <a:pt x="179" y="176"/>
                      <a:pt x="185" y="180"/>
                    </a:cubicBezTo>
                    <a:cubicBezTo>
                      <a:pt x="238" y="214"/>
                      <a:pt x="238" y="214"/>
                      <a:pt x="238" y="214"/>
                    </a:cubicBezTo>
                    <a:cubicBezTo>
                      <a:pt x="242" y="217"/>
                      <a:pt x="248" y="218"/>
                      <a:pt x="253" y="217"/>
                    </a:cubicBezTo>
                    <a:cubicBezTo>
                      <a:pt x="258" y="216"/>
                      <a:pt x="262" y="213"/>
                      <a:pt x="265" y="208"/>
                    </a:cubicBezTo>
                    <a:cubicBezTo>
                      <a:pt x="271" y="199"/>
                      <a:pt x="268" y="187"/>
                      <a:pt x="259" y="181"/>
                    </a:cubicBezTo>
                    <a:close/>
                    <a:moveTo>
                      <a:pt x="117" y="170"/>
                    </a:moveTo>
                    <a:cubicBezTo>
                      <a:pt x="77" y="179"/>
                      <a:pt x="38" y="155"/>
                      <a:pt x="28" y="116"/>
                    </a:cubicBezTo>
                    <a:cubicBezTo>
                      <a:pt x="19" y="76"/>
                      <a:pt x="43" y="37"/>
                      <a:pt x="82" y="27"/>
                    </a:cubicBezTo>
                    <a:cubicBezTo>
                      <a:pt x="121" y="18"/>
                      <a:pt x="161" y="42"/>
                      <a:pt x="170" y="81"/>
                    </a:cubicBezTo>
                    <a:cubicBezTo>
                      <a:pt x="180" y="121"/>
                      <a:pt x="156" y="160"/>
                      <a:pt x="117" y="170"/>
                    </a:cubicBezTo>
                    <a:close/>
                  </a:path>
                </a:pathLst>
              </a:custGeom>
              <a:grpFill/>
              <a:ln>
                <a:noFill/>
              </a:ln>
            </p:spPr>
            <p:txBody>
              <a:bodyPr vert="horz" wrap="square" lIns="91440" tIns="45720" rIns="91440" bIns="45720" numCol="1" anchor="t" anchorCtr="0" compatLnSpc="1"/>
              <a:lstStyle/>
              <a:p>
                <a:endParaRPr lang="en-US">
                  <a:solidFill>
                    <a:schemeClr val="tx1">
                      <a:lumMod val="50000"/>
                      <a:lumOff val="50000"/>
                    </a:schemeClr>
                  </a:solidFill>
                </a:endParaRPr>
              </a:p>
            </p:txBody>
          </p:sp>
        </p:grpSp>
        <p:grpSp>
          <p:nvGrpSpPr>
            <p:cNvPr id="57" name="组合 56"/>
            <p:cNvGrpSpPr/>
            <p:nvPr/>
          </p:nvGrpSpPr>
          <p:grpSpPr>
            <a:xfrm>
              <a:off x="16751" y="6459"/>
              <a:ext cx="651" cy="570"/>
              <a:chOff x="8415" y="6739"/>
              <a:chExt cx="560" cy="492"/>
            </a:xfrm>
            <a:solidFill>
              <a:schemeClr val="bg1"/>
            </a:solidFill>
          </p:grpSpPr>
          <p:sp>
            <p:nvSpPr>
              <p:cNvPr id="58" name="Freeform14"/>
              <p:cNvSpPr/>
              <p:nvPr/>
            </p:nvSpPr>
            <p:spPr bwMode="auto">
              <a:xfrm>
                <a:off x="8466" y="6761"/>
                <a:ext cx="209" cy="450"/>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50000"/>
                      <a:lumOff val="50000"/>
                    </a:schemeClr>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sp>
            <p:nvSpPr>
              <p:cNvPr id="59" name="Freeform15"/>
              <p:cNvSpPr/>
              <p:nvPr/>
            </p:nvSpPr>
            <p:spPr bwMode="auto">
              <a:xfrm>
                <a:off x="8415" y="6908"/>
                <a:ext cx="29" cy="158"/>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50000"/>
                      <a:lumOff val="50000"/>
                    </a:schemeClr>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sp>
            <p:nvSpPr>
              <p:cNvPr id="60" name="Freeform16"/>
              <p:cNvSpPr/>
              <p:nvPr/>
            </p:nvSpPr>
            <p:spPr bwMode="auto">
              <a:xfrm>
                <a:off x="8726" y="6862"/>
                <a:ext cx="83" cy="246"/>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50000"/>
                      <a:lumOff val="50000"/>
                    </a:schemeClr>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sp>
            <p:nvSpPr>
              <p:cNvPr id="61" name="Freeform17"/>
              <p:cNvSpPr/>
              <p:nvPr/>
            </p:nvSpPr>
            <p:spPr bwMode="auto">
              <a:xfrm>
                <a:off x="8777" y="6801"/>
                <a:ext cx="110" cy="367"/>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50000"/>
                      <a:lumOff val="50000"/>
                    </a:schemeClr>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sp>
            <p:nvSpPr>
              <p:cNvPr id="62" name="Freeform18"/>
              <p:cNvSpPr/>
              <p:nvPr/>
            </p:nvSpPr>
            <p:spPr bwMode="auto">
              <a:xfrm>
                <a:off x="8841" y="6739"/>
                <a:ext cx="134" cy="493"/>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50000"/>
                      <a:lumOff val="50000"/>
                    </a:schemeClr>
                  </a:solidFill>
                  <a:effectLst/>
                  <a:uLnTx/>
                  <a:uFillTx/>
                  <a:latin typeface="汉仪井柏然体简" panose="02010509060101010101" pitchFamily="49" charset="-122"/>
                  <a:ea typeface="汉仪井柏然体简" panose="02010509060101010101" pitchFamily="49" charset="-122"/>
                  <a:sym typeface="汉仪井柏然体简" panose="02010509060101010101" pitchFamily="49" charset="-122"/>
                </a:endParaRPr>
              </a:p>
            </p:txBody>
          </p:sp>
        </p:grpSp>
        <p:grpSp>
          <p:nvGrpSpPr>
            <p:cNvPr id="35" name="组合 34"/>
            <p:cNvGrpSpPr/>
            <p:nvPr/>
          </p:nvGrpSpPr>
          <p:grpSpPr>
            <a:xfrm>
              <a:off x="16610" y="7951"/>
              <a:ext cx="830" cy="617"/>
              <a:chOff x="5846" y="9195"/>
              <a:chExt cx="830" cy="617"/>
            </a:xfrm>
            <a:solidFill>
              <a:schemeClr val="bg1"/>
            </a:solidFill>
          </p:grpSpPr>
          <p:sp>
            <p:nvSpPr>
              <p:cNvPr id="36" name="Freeform 217"/>
              <p:cNvSpPr/>
              <p:nvPr/>
            </p:nvSpPr>
            <p:spPr bwMode="auto">
              <a:xfrm>
                <a:off x="5846" y="9756"/>
                <a:ext cx="831" cy="57"/>
              </a:xfrm>
              <a:custGeom>
                <a:avLst/>
                <a:gdLst>
                  <a:gd name="T0" fmla="*/ 192 w 192"/>
                  <a:gd name="T1" fmla="*/ 0 h 13"/>
                  <a:gd name="T2" fmla="*/ 126 w 192"/>
                  <a:gd name="T3" fmla="*/ 0 h 13"/>
                  <a:gd name="T4" fmla="*/ 123 w 192"/>
                  <a:gd name="T5" fmla="*/ 2 h 13"/>
                  <a:gd name="T6" fmla="*/ 69 w 192"/>
                  <a:gd name="T7" fmla="*/ 2 h 13"/>
                  <a:gd name="T8" fmla="*/ 67 w 192"/>
                  <a:gd name="T9" fmla="*/ 0 h 13"/>
                  <a:gd name="T10" fmla="*/ 0 w 192"/>
                  <a:gd name="T11" fmla="*/ 0 h 13"/>
                  <a:gd name="T12" fmla="*/ 0 w 192"/>
                  <a:gd name="T13" fmla="*/ 1 h 13"/>
                  <a:gd name="T14" fmla="*/ 0 w 192"/>
                  <a:gd name="T15" fmla="*/ 4 h 13"/>
                  <a:gd name="T16" fmla="*/ 9 w 192"/>
                  <a:gd name="T17" fmla="*/ 13 h 13"/>
                  <a:gd name="T18" fmla="*/ 183 w 192"/>
                  <a:gd name="T19" fmla="*/ 13 h 13"/>
                  <a:gd name="T20" fmla="*/ 192 w 192"/>
                  <a:gd name="T21" fmla="*/ 4 h 13"/>
                  <a:gd name="T22" fmla="*/ 192 w 192"/>
                  <a:gd name="T23" fmla="*/ 1 h 13"/>
                  <a:gd name="T24" fmla="*/ 192 w 19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
                    <a:moveTo>
                      <a:pt x="192" y="0"/>
                    </a:moveTo>
                    <a:cubicBezTo>
                      <a:pt x="126" y="0"/>
                      <a:pt x="126" y="0"/>
                      <a:pt x="126" y="0"/>
                    </a:cubicBezTo>
                    <a:cubicBezTo>
                      <a:pt x="126" y="1"/>
                      <a:pt x="124" y="2"/>
                      <a:pt x="123" y="2"/>
                    </a:cubicBezTo>
                    <a:cubicBezTo>
                      <a:pt x="69" y="2"/>
                      <a:pt x="69" y="2"/>
                      <a:pt x="69" y="2"/>
                    </a:cubicBezTo>
                    <a:cubicBezTo>
                      <a:pt x="68" y="2"/>
                      <a:pt x="67" y="1"/>
                      <a:pt x="67" y="0"/>
                    </a:cubicBezTo>
                    <a:cubicBezTo>
                      <a:pt x="0" y="0"/>
                      <a:pt x="0" y="0"/>
                      <a:pt x="0" y="0"/>
                    </a:cubicBezTo>
                    <a:cubicBezTo>
                      <a:pt x="0" y="0"/>
                      <a:pt x="0" y="1"/>
                      <a:pt x="0" y="1"/>
                    </a:cubicBezTo>
                    <a:cubicBezTo>
                      <a:pt x="0" y="4"/>
                      <a:pt x="0" y="4"/>
                      <a:pt x="0" y="4"/>
                    </a:cubicBezTo>
                    <a:cubicBezTo>
                      <a:pt x="0" y="9"/>
                      <a:pt x="4" y="13"/>
                      <a:pt x="9" y="13"/>
                    </a:cubicBezTo>
                    <a:cubicBezTo>
                      <a:pt x="183" y="13"/>
                      <a:pt x="183" y="13"/>
                      <a:pt x="183" y="13"/>
                    </a:cubicBezTo>
                    <a:cubicBezTo>
                      <a:pt x="188" y="13"/>
                      <a:pt x="192" y="9"/>
                      <a:pt x="192" y="4"/>
                    </a:cubicBezTo>
                    <a:cubicBezTo>
                      <a:pt x="192" y="1"/>
                      <a:pt x="192" y="1"/>
                      <a:pt x="192" y="1"/>
                    </a:cubicBezTo>
                    <a:cubicBezTo>
                      <a:pt x="192" y="1"/>
                      <a:pt x="192" y="0"/>
                      <a:pt x="192" y="0"/>
                    </a:cubicBezTo>
                    <a:close/>
                  </a:path>
                </a:pathLst>
              </a:custGeom>
              <a:grpFill/>
              <a:ln>
                <a:noFill/>
              </a:ln>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37" name="Freeform 218"/>
              <p:cNvSpPr/>
              <p:nvPr/>
            </p:nvSpPr>
            <p:spPr bwMode="auto">
              <a:xfrm>
                <a:off x="6235" y="9299"/>
                <a:ext cx="83" cy="37"/>
              </a:xfrm>
              <a:custGeom>
                <a:avLst/>
                <a:gdLst>
                  <a:gd name="T0" fmla="*/ 0 w 19"/>
                  <a:gd name="T1" fmla="*/ 0 h 9"/>
                  <a:gd name="T2" fmla="*/ 0 w 19"/>
                  <a:gd name="T3" fmla="*/ 0 h 9"/>
                  <a:gd name="T4" fmla="*/ 9 w 19"/>
                  <a:gd name="T5" fmla="*/ 9 h 9"/>
                  <a:gd name="T6" fmla="*/ 9 w 19"/>
                  <a:gd name="T7" fmla="*/ 9 h 9"/>
                  <a:gd name="T8" fmla="*/ 19 w 19"/>
                  <a:gd name="T9" fmla="*/ 0 h 9"/>
                  <a:gd name="T10" fmla="*/ 0 w 19"/>
                  <a:gd name="T11" fmla="*/ 0 h 9"/>
                </a:gdLst>
                <a:ahLst/>
                <a:cxnLst>
                  <a:cxn ang="0">
                    <a:pos x="T0" y="T1"/>
                  </a:cxn>
                  <a:cxn ang="0">
                    <a:pos x="T2" y="T3"/>
                  </a:cxn>
                  <a:cxn ang="0">
                    <a:pos x="T4" y="T5"/>
                  </a:cxn>
                  <a:cxn ang="0">
                    <a:pos x="T6" y="T7"/>
                  </a:cxn>
                  <a:cxn ang="0">
                    <a:pos x="T8" y="T9"/>
                  </a:cxn>
                  <a:cxn ang="0">
                    <a:pos x="T10" y="T11"/>
                  </a:cxn>
                </a:cxnLst>
                <a:rect l="0" t="0" r="r" b="b"/>
                <a:pathLst>
                  <a:path w="19" h="9">
                    <a:moveTo>
                      <a:pt x="0" y="0"/>
                    </a:moveTo>
                    <a:cubicBezTo>
                      <a:pt x="0" y="0"/>
                      <a:pt x="0" y="0"/>
                      <a:pt x="0" y="0"/>
                    </a:cubicBezTo>
                    <a:cubicBezTo>
                      <a:pt x="9" y="9"/>
                      <a:pt x="9" y="9"/>
                      <a:pt x="9" y="9"/>
                    </a:cubicBezTo>
                    <a:cubicBezTo>
                      <a:pt x="9" y="9"/>
                      <a:pt x="9" y="9"/>
                      <a:pt x="9" y="9"/>
                    </a:cubicBezTo>
                    <a:cubicBezTo>
                      <a:pt x="19" y="0"/>
                      <a:pt x="19" y="0"/>
                      <a:pt x="19" y="0"/>
                    </a:cubicBezTo>
                    <a:lnTo>
                      <a:pt x="0" y="0"/>
                    </a:lnTo>
                    <a:close/>
                  </a:path>
                </a:pathLst>
              </a:custGeom>
              <a:grpFill/>
              <a:ln>
                <a:noFill/>
              </a:ln>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38" name="Freeform 219"/>
              <p:cNvSpPr/>
              <p:nvPr/>
            </p:nvSpPr>
            <p:spPr bwMode="auto">
              <a:xfrm>
                <a:off x="5911" y="9299"/>
                <a:ext cx="700" cy="439"/>
              </a:xfrm>
              <a:custGeom>
                <a:avLst/>
                <a:gdLst>
                  <a:gd name="T0" fmla="*/ 158 w 162"/>
                  <a:gd name="T1" fmla="*/ 0 h 102"/>
                  <a:gd name="T2" fmla="*/ 130 w 162"/>
                  <a:gd name="T3" fmla="*/ 0 h 102"/>
                  <a:gd name="T4" fmla="*/ 124 w 162"/>
                  <a:gd name="T5" fmla="*/ 9 h 102"/>
                  <a:gd name="T6" fmla="*/ 152 w 162"/>
                  <a:gd name="T7" fmla="*/ 9 h 102"/>
                  <a:gd name="T8" fmla="*/ 152 w 162"/>
                  <a:gd name="T9" fmla="*/ 92 h 102"/>
                  <a:gd name="T10" fmla="*/ 10 w 162"/>
                  <a:gd name="T11" fmla="*/ 92 h 102"/>
                  <a:gd name="T12" fmla="*/ 10 w 162"/>
                  <a:gd name="T13" fmla="*/ 9 h 102"/>
                  <a:gd name="T14" fmla="*/ 25 w 162"/>
                  <a:gd name="T15" fmla="*/ 9 h 102"/>
                  <a:gd name="T16" fmla="*/ 21 w 162"/>
                  <a:gd name="T17" fmla="*/ 0 h 102"/>
                  <a:gd name="T18" fmla="*/ 4 w 162"/>
                  <a:gd name="T19" fmla="*/ 0 h 102"/>
                  <a:gd name="T20" fmla="*/ 0 w 162"/>
                  <a:gd name="T21" fmla="*/ 4 h 102"/>
                  <a:gd name="T22" fmla="*/ 0 w 162"/>
                  <a:gd name="T23" fmla="*/ 98 h 102"/>
                  <a:gd name="T24" fmla="*/ 4 w 162"/>
                  <a:gd name="T25" fmla="*/ 102 h 102"/>
                  <a:gd name="T26" fmla="*/ 158 w 162"/>
                  <a:gd name="T27" fmla="*/ 102 h 102"/>
                  <a:gd name="T28" fmla="*/ 162 w 162"/>
                  <a:gd name="T29" fmla="*/ 98 h 102"/>
                  <a:gd name="T30" fmla="*/ 162 w 162"/>
                  <a:gd name="T31" fmla="*/ 4 h 102"/>
                  <a:gd name="T32" fmla="*/ 158 w 16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02">
                    <a:moveTo>
                      <a:pt x="158" y="0"/>
                    </a:moveTo>
                    <a:cubicBezTo>
                      <a:pt x="130" y="0"/>
                      <a:pt x="130" y="0"/>
                      <a:pt x="130" y="0"/>
                    </a:cubicBezTo>
                    <a:cubicBezTo>
                      <a:pt x="124" y="9"/>
                      <a:pt x="124" y="9"/>
                      <a:pt x="124" y="9"/>
                    </a:cubicBezTo>
                    <a:cubicBezTo>
                      <a:pt x="152" y="9"/>
                      <a:pt x="152" y="9"/>
                      <a:pt x="152" y="9"/>
                    </a:cubicBezTo>
                    <a:cubicBezTo>
                      <a:pt x="152" y="92"/>
                      <a:pt x="152" y="92"/>
                      <a:pt x="152" y="92"/>
                    </a:cubicBezTo>
                    <a:cubicBezTo>
                      <a:pt x="10" y="92"/>
                      <a:pt x="10" y="92"/>
                      <a:pt x="10" y="92"/>
                    </a:cubicBezTo>
                    <a:cubicBezTo>
                      <a:pt x="10" y="9"/>
                      <a:pt x="10" y="9"/>
                      <a:pt x="10" y="9"/>
                    </a:cubicBezTo>
                    <a:cubicBezTo>
                      <a:pt x="25" y="9"/>
                      <a:pt x="25" y="9"/>
                      <a:pt x="25" y="9"/>
                    </a:cubicBezTo>
                    <a:cubicBezTo>
                      <a:pt x="23" y="6"/>
                      <a:pt x="22" y="3"/>
                      <a:pt x="21" y="0"/>
                    </a:cubicBezTo>
                    <a:cubicBezTo>
                      <a:pt x="4" y="0"/>
                      <a:pt x="4" y="0"/>
                      <a:pt x="4" y="0"/>
                    </a:cubicBezTo>
                    <a:cubicBezTo>
                      <a:pt x="2" y="0"/>
                      <a:pt x="0" y="2"/>
                      <a:pt x="0" y="4"/>
                    </a:cubicBezTo>
                    <a:cubicBezTo>
                      <a:pt x="0" y="98"/>
                      <a:pt x="0" y="98"/>
                      <a:pt x="0" y="98"/>
                    </a:cubicBezTo>
                    <a:cubicBezTo>
                      <a:pt x="0" y="100"/>
                      <a:pt x="2" y="102"/>
                      <a:pt x="4" y="102"/>
                    </a:cubicBezTo>
                    <a:cubicBezTo>
                      <a:pt x="158" y="102"/>
                      <a:pt x="158" y="102"/>
                      <a:pt x="158" y="102"/>
                    </a:cubicBezTo>
                    <a:cubicBezTo>
                      <a:pt x="160" y="102"/>
                      <a:pt x="162" y="100"/>
                      <a:pt x="162" y="98"/>
                    </a:cubicBezTo>
                    <a:cubicBezTo>
                      <a:pt x="162" y="4"/>
                      <a:pt x="162" y="4"/>
                      <a:pt x="162" y="4"/>
                    </a:cubicBezTo>
                    <a:cubicBezTo>
                      <a:pt x="162" y="2"/>
                      <a:pt x="160" y="0"/>
                      <a:pt x="158" y="0"/>
                    </a:cubicBezTo>
                    <a:close/>
                  </a:path>
                </a:pathLst>
              </a:custGeom>
              <a:grpFill/>
              <a:ln>
                <a:noFill/>
              </a:ln>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22" name="Freeform 220"/>
              <p:cNvSpPr/>
              <p:nvPr/>
            </p:nvSpPr>
            <p:spPr bwMode="auto">
              <a:xfrm>
                <a:off x="6033" y="9195"/>
                <a:ext cx="461" cy="452"/>
              </a:xfrm>
              <a:custGeom>
                <a:avLst/>
                <a:gdLst>
                  <a:gd name="T0" fmla="*/ 100 w 107"/>
                  <a:gd name="T1" fmla="*/ 72 h 105"/>
                  <a:gd name="T2" fmla="*/ 79 w 107"/>
                  <a:gd name="T3" fmla="*/ 68 h 105"/>
                  <a:gd name="T4" fmla="*/ 62 w 107"/>
                  <a:gd name="T5" fmla="*/ 51 h 105"/>
                  <a:gd name="T6" fmla="*/ 84 w 107"/>
                  <a:gd name="T7" fmla="*/ 30 h 105"/>
                  <a:gd name="T8" fmla="*/ 89 w 107"/>
                  <a:gd name="T9" fmla="*/ 29 h 105"/>
                  <a:gd name="T10" fmla="*/ 100 w 107"/>
                  <a:gd name="T11" fmla="*/ 13 h 105"/>
                  <a:gd name="T12" fmla="*/ 94 w 107"/>
                  <a:gd name="T13" fmla="*/ 7 h 105"/>
                  <a:gd name="T14" fmla="*/ 78 w 107"/>
                  <a:gd name="T15" fmla="*/ 18 h 105"/>
                  <a:gd name="T16" fmla="*/ 77 w 107"/>
                  <a:gd name="T17" fmla="*/ 24 h 105"/>
                  <a:gd name="T18" fmla="*/ 56 w 107"/>
                  <a:gd name="T19" fmla="*/ 45 h 105"/>
                  <a:gd name="T20" fmla="*/ 38 w 107"/>
                  <a:gd name="T21" fmla="*/ 26 h 105"/>
                  <a:gd name="T22" fmla="*/ 34 w 107"/>
                  <a:gd name="T23" fmla="*/ 6 h 105"/>
                  <a:gd name="T24" fmla="*/ 21 w 107"/>
                  <a:gd name="T25" fmla="*/ 0 h 105"/>
                  <a:gd name="T26" fmla="*/ 29 w 107"/>
                  <a:gd name="T27" fmla="*/ 8 h 105"/>
                  <a:gd name="T28" fmla="*/ 26 w 107"/>
                  <a:gd name="T29" fmla="*/ 21 h 105"/>
                  <a:gd name="T30" fmla="*/ 13 w 107"/>
                  <a:gd name="T31" fmla="*/ 25 h 105"/>
                  <a:gd name="T32" fmla="*/ 2 w 107"/>
                  <a:gd name="T33" fmla="*/ 14 h 105"/>
                  <a:gd name="T34" fmla="*/ 7 w 107"/>
                  <a:gd name="T35" fmla="*/ 33 h 105"/>
                  <a:gd name="T36" fmla="*/ 27 w 107"/>
                  <a:gd name="T37" fmla="*/ 37 h 105"/>
                  <a:gd name="T38" fmla="*/ 43 w 107"/>
                  <a:gd name="T39" fmla="*/ 53 h 105"/>
                  <a:gd name="T40" fmla="*/ 9 w 107"/>
                  <a:gd name="T41" fmla="*/ 88 h 105"/>
                  <a:gd name="T42" fmla="*/ 9 w 107"/>
                  <a:gd name="T43" fmla="*/ 98 h 105"/>
                  <a:gd name="T44" fmla="*/ 9 w 107"/>
                  <a:gd name="T45" fmla="*/ 98 h 105"/>
                  <a:gd name="T46" fmla="*/ 19 w 107"/>
                  <a:gd name="T47" fmla="*/ 98 h 105"/>
                  <a:gd name="T48" fmla="*/ 54 w 107"/>
                  <a:gd name="T49" fmla="*/ 64 h 105"/>
                  <a:gd name="T50" fmla="*/ 69 w 107"/>
                  <a:gd name="T51" fmla="*/ 79 h 105"/>
                  <a:gd name="T52" fmla="*/ 73 w 107"/>
                  <a:gd name="T53" fmla="*/ 99 h 105"/>
                  <a:gd name="T54" fmla="*/ 89 w 107"/>
                  <a:gd name="T55" fmla="*/ 105 h 105"/>
                  <a:gd name="T56" fmla="*/ 79 w 107"/>
                  <a:gd name="T57" fmla="*/ 94 h 105"/>
                  <a:gd name="T58" fmla="*/ 81 w 107"/>
                  <a:gd name="T59" fmla="*/ 84 h 105"/>
                  <a:gd name="T60" fmla="*/ 92 w 107"/>
                  <a:gd name="T61" fmla="*/ 81 h 105"/>
                  <a:gd name="T62" fmla="*/ 104 w 107"/>
                  <a:gd name="T63" fmla="*/ 93 h 105"/>
                  <a:gd name="T64" fmla="*/ 100 w 107"/>
                  <a:gd name="T65" fmla="*/ 7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5">
                    <a:moveTo>
                      <a:pt x="100" y="72"/>
                    </a:moveTo>
                    <a:cubicBezTo>
                      <a:pt x="94" y="67"/>
                      <a:pt x="86" y="65"/>
                      <a:pt x="79" y="68"/>
                    </a:cubicBezTo>
                    <a:cubicBezTo>
                      <a:pt x="62" y="51"/>
                      <a:pt x="62" y="51"/>
                      <a:pt x="62" y="51"/>
                    </a:cubicBezTo>
                    <a:cubicBezTo>
                      <a:pt x="84" y="30"/>
                      <a:pt x="84" y="30"/>
                      <a:pt x="84" y="30"/>
                    </a:cubicBezTo>
                    <a:cubicBezTo>
                      <a:pt x="89" y="29"/>
                      <a:pt x="89" y="29"/>
                      <a:pt x="89" y="29"/>
                    </a:cubicBezTo>
                    <a:cubicBezTo>
                      <a:pt x="100" y="13"/>
                      <a:pt x="100" y="13"/>
                      <a:pt x="100" y="13"/>
                    </a:cubicBezTo>
                    <a:cubicBezTo>
                      <a:pt x="94" y="7"/>
                      <a:pt x="94" y="7"/>
                      <a:pt x="94" y="7"/>
                    </a:cubicBezTo>
                    <a:cubicBezTo>
                      <a:pt x="78" y="18"/>
                      <a:pt x="78" y="18"/>
                      <a:pt x="78" y="18"/>
                    </a:cubicBezTo>
                    <a:cubicBezTo>
                      <a:pt x="77" y="24"/>
                      <a:pt x="77" y="24"/>
                      <a:pt x="77" y="24"/>
                    </a:cubicBezTo>
                    <a:cubicBezTo>
                      <a:pt x="56" y="45"/>
                      <a:pt x="56" y="45"/>
                      <a:pt x="56" y="45"/>
                    </a:cubicBezTo>
                    <a:cubicBezTo>
                      <a:pt x="38" y="26"/>
                      <a:pt x="38" y="26"/>
                      <a:pt x="38" y="26"/>
                    </a:cubicBezTo>
                    <a:cubicBezTo>
                      <a:pt x="41" y="20"/>
                      <a:pt x="39" y="11"/>
                      <a:pt x="34" y="6"/>
                    </a:cubicBezTo>
                    <a:cubicBezTo>
                      <a:pt x="30" y="2"/>
                      <a:pt x="26" y="1"/>
                      <a:pt x="21" y="0"/>
                    </a:cubicBezTo>
                    <a:cubicBezTo>
                      <a:pt x="29" y="8"/>
                      <a:pt x="29" y="8"/>
                      <a:pt x="29" y="8"/>
                    </a:cubicBezTo>
                    <a:cubicBezTo>
                      <a:pt x="26" y="21"/>
                      <a:pt x="26" y="21"/>
                      <a:pt x="26" y="21"/>
                    </a:cubicBezTo>
                    <a:cubicBezTo>
                      <a:pt x="13" y="25"/>
                      <a:pt x="13" y="25"/>
                      <a:pt x="13" y="25"/>
                    </a:cubicBezTo>
                    <a:cubicBezTo>
                      <a:pt x="2" y="14"/>
                      <a:pt x="2" y="14"/>
                      <a:pt x="2" y="14"/>
                    </a:cubicBezTo>
                    <a:cubicBezTo>
                      <a:pt x="0" y="20"/>
                      <a:pt x="1" y="28"/>
                      <a:pt x="7" y="33"/>
                    </a:cubicBezTo>
                    <a:cubicBezTo>
                      <a:pt x="12" y="38"/>
                      <a:pt x="20" y="40"/>
                      <a:pt x="27" y="37"/>
                    </a:cubicBezTo>
                    <a:cubicBezTo>
                      <a:pt x="43" y="53"/>
                      <a:pt x="43" y="53"/>
                      <a:pt x="43" y="53"/>
                    </a:cubicBezTo>
                    <a:cubicBezTo>
                      <a:pt x="9" y="88"/>
                      <a:pt x="9" y="88"/>
                      <a:pt x="9" y="88"/>
                    </a:cubicBezTo>
                    <a:cubicBezTo>
                      <a:pt x="6" y="91"/>
                      <a:pt x="6" y="95"/>
                      <a:pt x="9" y="98"/>
                    </a:cubicBezTo>
                    <a:cubicBezTo>
                      <a:pt x="9" y="98"/>
                      <a:pt x="9" y="98"/>
                      <a:pt x="9" y="98"/>
                    </a:cubicBezTo>
                    <a:cubicBezTo>
                      <a:pt x="12" y="101"/>
                      <a:pt x="17" y="101"/>
                      <a:pt x="19" y="98"/>
                    </a:cubicBezTo>
                    <a:cubicBezTo>
                      <a:pt x="54" y="64"/>
                      <a:pt x="54" y="64"/>
                      <a:pt x="54" y="64"/>
                    </a:cubicBezTo>
                    <a:cubicBezTo>
                      <a:pt x="69" y="79"/>
                      <a:pt x="69" y="79"/>
                      <a:pt x="69" y="79"/>
                    </a:cubicBezTo>
                    <a:cubicBezTo>
                      <a:pt x="66" y="86"/>
                      <a:pt x="67" y="94"/>
                      <a:pt x="73" y="99"/>
                    </a:cubicBezTo>
                    <a:cubicBezTo>
                      <a:pt x="77" y="104"/>
                      <a:pt x="83" y="105"/>
                      <a:pt x="89" y="105"/>
                    </a:cubicBezTo>
                    <a:cubicBezTo>
                      <a:pt x="79" y="94"/>
                      <a:pt x="79" y="94"/>
                      <a:pt x="79" y="94"/>
                    </a:cubicBezTo>
                    <a:cubicBezTo>
                      <a:pt x="81" y="84"/>
                      <a:pt x="81" y="84"/>
                      <a:pt x="81" y="84"/>
                    </a:cubicBezTo>
                    <a:cubicBezTo>
                      <a:pt x="92" y="81"/>
                      <a:pt x="92" y="81"/>
                      <a:pt x="92" y="81"/>
                    </a:cubicBezTo>
                    <a:cubicBezTo>
                      <a:pt x="104" y="93"/>
                      <a:pt x="104" y="93"/>
                      <a:pt x="104" y="93"/>
                    </a:cubicBezTo>
                    <a:cubicBezTo>
                      <a:pt x="107" y="86"/>
                      <a:pt x="105" y="78"/>
                      <a:pt x="100" y="72"/>
                    </a:cubicBezTo>
                    <a:close/>
                  </a:path>
                </a:pathLst>
              </a:custGeom>
              <a:grpFill/>
              <a:ln>
                <a:noFill/>
              </a:ln>
            </p:spPr>
            <p:txBody>
              <a:bodyPr vert="horz" wrap="square" lIns="91440" tIns="45720" rIns="91440" bIns="45720" numCol="1" anchor="t" anchorCtr="0" compatLnSpc="1"/>
              <a:lstStyle/>
              <a:p>
                <a:endParaRPr lang="en-US">
                  <a:solidFill>
                    <a:schemeClr val="tx1">
                      <a:lumMod val="50000"/>
                      <a:lumOff val="50000"/>
                    </a:schemeClr>
                  </a:solidFill>
                </a:endParaRPr>
              </a:p>
            </p:txBody>
          </p:sp>
        </p:grpSp>
        <p:grpSp>
          <p:nvGrpSpPr>
            <p:cNvPr id="3" name="组合 2"/>
            <p:cNvGrpSpPr/>
            <p:nvPr/>
          </p:nvGrpSpPr>
          <p:grpSpPr>
            <a:xfrm>
              <a:off x="-359" y="0"/>
              <a:ext cx="2564" cy="2222"/>
              <a:chOff x="-249" y="-12"/>
              <a:chExt cx="1780" cy="1542"/>
            </a:xfrm>
          </p:grpSpPr>
          <p:sp>
            <p:nvSpPr>
              <p:cNvPr id="5" name="直角三角形 4"/>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1579" y="458"/>
              <a:ext cx="7033" cy="1018"/>
            </a:xfrm>
            <a:prstGeom prst="rect">
              <a:avLst/>
            </a:prstGeom>
            <a:noFill/>
          </p:spPr>
          <p:txBody>
            <a:bodyPr wrap="square" rtlCol="0">
              <a:spAutoFit/>
            </a:bodyPr>
            <a:lstStyle/>
            <a:p>
              <a:pPr algn="l"/>
              <a:r>
                <a:rPr lang="zh-CN" altLang="en-US" sz="3600" b="1" dirty="0">
                  <a:solidFill>
                    <a:srgbClr val="1C4F90"/>
                  </a:solidFill>
                  <a:latin typeface="思源宋体" panose="02020400000000000000" charset="-122"/>
                  <a:ea typeface="思源宋体" panose="02020400000000000000" charset="-122"/>
                </a:rPr>
                <a:t>智能穿戴设备</a:t>
              </a:r>
            </a:p>
          </p:txBody>
        </p:sp>
      </p:gr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pic>
        <p:nvPicPr>
          <p:cNvPr id="3073" name="Picture 1" descr="page3image211351984">
            <a:extLst>
              <a:ext uri="{FF2B5EF4-FFF2-40B4-BE49-F238E27FC236}">
                <a16:creationId xmlns:a16="http://schemas.microsoft.com/office/drawing/2014/main" id="{95493C06-D9AF-264C-B207-6CD4CA61B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209" y="1827847"/>
            <a:ext cx="3190362" cy="2114315"/>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4A73B31B-2AC0-A74A-8B4D-2236708347E8}"/>
              </a:ext>
            </a:extLst>
          </p:cNvPr>
          <p:cNvSpPr txBox="1"/>
          <p:nvPr/>
        </p:nvSpPr>
        <p:spPr>
          <a:xfrm>
            <a:off x="4557712" y="2095502"/>
            <a:ext cx="6886575" cy="3693319"/>
          </a:xfrm>
          <a:prstGeom prst="rect">
            <a:avLst/>
          </a:prstGeom>
          <a:noFill/>
        </p:spPr>
        <p:txBody>
          <a:bodyPr wrap="square" rtlCol="0">
            <a:spAutoFit/>
          </a:bodyPr>
          <a:lstStyle/>
          <a:p>
            <a:r>
              <a:rPr lang="zh-CN" altLang="en-US" dirty="0"/>
              <a:t>       </a:t>
            </a:r>
            <a:r>
              <a:rPr lang="zh-CN" altLang="zh-CN" dirty="0"/>
              <a:t>智能穿戴设备是应用穿戴式技术对日常穿戴设备进行智能化设计、开发的这一类设备的总称，如智能手表、运动计步手环、微型投影仪眼镜、智能服饰等。智能穿戴设备这一概念最早被提及是在</a:t>
            </a:r>
            <a:r>
              <a:rPr lang="en-US" altLang="zh-CN" dirty="0"/>
              <a:t> 70— 80 </a:t>
            </a:r>
            <a:r>
              <a:rPr lang="zh-CN" altLang="zh-CN" dirty="0"/>
              <a:t>年代，但是智能穿戴设备的思想雏形却早在</a:t>
            </a:r>
            <a:r>
              <a:rPr lang="en-US" altLang="zh-CN" dirty="0"/>
              <a:t>20</a:t>
            </a:r>
            <a:r>
              <a:rPr lang="zh-CN" altLang="zh-CN" dirty="0"/>
              <a:t>世纪</a:t>
            </a:r>
            <a:r>
              <a:rPr lang="en-US" altLang="zh-CN" dirty="0"/>
              <a:t> 60 </a:t>
            </a:r>
            <a:r>
              <a:rPr lang="zh-CN" altLang="zh-CN" dirty="0"/>
              <a:t>年代就已出现，真正具备智能穿戴形态的设备则在大数据时代的今天日益完善。</a:t>
            </a:r>
            <a:endParaRPr lang="en-US" altLang="zh-CN" dirty="0"/>
          </a:p>
          <a:p>
            <a:r>
              <a:rPr lang="zh-CN" altLang="en-US" dirty="0"/>
              <a:t>       </a:t>
            </a:r>
            <a:r>
              <a:rPr lang="zh-CN" altLang="zh-CN" dirty="0"/>
              <a:t>智能穿戴的技术在早 期发展过程中由于造价成本高和技术复杂，很多相关 的智能化设备都仅仅停留在概念领域</a:t>
            </a:r>
            <a:r>
              <a:rPr lang="zh-CN" altLang="en-US" dirty="0"/>
              <a:t>。</a:t>
            </a:r>
            <a:r>
              <a:rPr lang="zh-CN" altLang="zh-CN" dirty="0"/>
              <a:t>随着移动互联网、物联网、大数据、云计算的发展，技术的不断进步、高性能低功耗处理芯片的推出等，大部分的智能穿戴设备已经从概念化走向商用化，很多新型智能穿戴式设备不断更新，</a:t>
            </a:r>
            <a:r>
              <a:rPr lang="en-US" altLang="zh-CN" dirty="0"/>
              <a:t> Google(</a:t>
            </a:r>
            <a:r>
              <a:rPr lang="zh-CN" altLang="zh-CN" dirty="0"/>
              <a:t>谷歌</a:t>
            </a:r>
            <a:r>
              <a:rPr lang="en-US" altLang="zh-CN" dirty="0"/>
              <a:t>)</a:t>
            </a:r>
            <a:r>
              <a:rPr lang="zh-CN" altLang="zh-CN" dirty="0"/>
              <a:t>、</a:t>
            </a:r>
            <a:r>
              <a:rPr lang="en-US" altLang="zh-CN" dirty="0"/>
              <a:t>Apple(</a:t>
            </a:r>
            <a:r>
              <a:rPr lang="zh-CN" altLang="zh-CN" dirty="0"/>
              <a:t>苹果</a:t>
            </a:r>
            <a:r>
              <a:rPr lang="en-US" altLang="zh-CN" dirty="0"/>
              <a:t>)</a:t>
            </a:r>
            <a:r>
              <a:rPr lang="zh-CN" altLang="zh-CN" dirty="0"/>
              <a:t>、</a:t>
            </a:r>
            <a:r>
              <a:rPr lang="en-US" altLang="zh-CN" dirty="0"/>
              <a:t>Sony(</a:t>
            </a:r>
            <a:r>
              <a:rPr lang="zh-CN" altLang="zh-CN" dirty="0"/>
              <a:t>索尼</a:t>
            </a:r>
            <a:r>
              <a:rPr lang="en-US" altLang="zh-CN" dirty="0"/>
              <a:t>)</a:t>
            </a:r>
            <a:r>
              <a:rPr lang="zh-CN" altLang="zh-CN" dirty="0"/>
              <a:t>等诸多科技公司也都在这个领域的大展拳脚。 </a:t>
            </a:r>
          </a:p>
          <a:p>
            <a:endParaRPr kumimoji="1" lang="zh-CN" altLang="en-US" dirty="0"/>
          </a:p>
        </p:txBody>
      </p:sp>
      <p:pic>
        <p:nvPicPr>
          <p:cNvPr id="3074" name="Picture 2" descr="page4image211297008">
            <a:extLst>
              <a:ext uri="{FF2B5EF4-FFF2-40B4-BE49-F238E27FC236}">
                <a16:creationId xmlns:a16="http://schemas.microsoft.com/office/drawing/2014/main" id="{534F72A2-D534-BC49-B4F6-1FB0CACA9E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171" y="3943350"/>
            <a:ext cx="3200400" cy="2133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5379892"/>
      </p:ext>
    </p:ext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6505" y="-1269365"/>
            <a:ext cx="14789150" cy="9489440"/>
            <a:chOff x="-1963" y="-1999"/>
            <a:chExt cx="23290" cy="14944"/>
          </a:xfrm>
        </p:grpSpPr>
        <p:grpSp>
          <p:nvGrpSpPr>
            <p:cNvPr id="11" name="组合 10"/>
            <p:cNvGrpSpPr/>
            <p:nvPr/>
          </p:nvGrpSpPr>
          <p:grpSpPr>
            <a:xfrm>
              <a:off x="-1963" y="-1999"/>
              <a:ext cx="6600" cy="4024"/>
              <a:chOff x="-1277" y="-1319"/>
              <a:chExt cx="4304" cy="2624"/>
            </a:xfrm>
          </p:grpSpPr>
          <p:sp>
            <p:nvSpPr>
              <p:cNvPr id="3" name="直角三角形 2"/>
              <p:cNvSpPr/>
              <p:nvPr/>
            </p:nvSpPr>
            <p:spPr>
              <a:xfrm rot="2700000" flipH="1">
                <a:off x="-1277" y="-1319"/>
                <a:ext cx="2624" cy="2624"/>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sp>
            <p:nvSpPr>
              <p:cNvPr id="30" name="直角三角形 29"/>
              <p:cNvSpPr/>
              <p:nvPr/>
            </p:nvSpPr>
            <p:spPr>
              <a:xfrm rot="2700000" flipH="1">
                <a:off x="403" y="-1319"/>
                <a:ext cx="2624" cy="2624"/>
              </a:xfrm>
              <a:prstGeom prst="rtTriangle">
                <a:avLst/>
              </a:prstGeom>
              <a:solidFill>
                <a:srgbClr val="1C4F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grpSp>
        <p:sp>
          <p:nvSpPr>
            <p:cNvPr id="34" name="文本框 33"/>
            <p:cNvSpPr txBox="1"/>
            <p:nvPr/>
          </p:nvSpPr>
          <p:spPr>
            <a:xfrm>
              <a:off x="4291" y="4202"/>
              <a:ext cx="10486" cy="2084"/>
            </a:xfrm>
            <a:prstGeom prst="rect">
              <a:avLst/>
            </a:prstGeom>
            <a:noFill/>
          </p:spPr>
          <p:txBody>
            <a:bodyPr wrap="square" rtlCol="0">
              <a:spAutoFit/>
            </a:bodyPr>
            <a:lstStyle/>
            <a:p>
              <a:pPr algn="dist"/>
              <a:r>
                <a:rPr lang="zh-CN" altLang="en-US" sz="8000" b="1" dirty="0">
                  <a:solidFill>
                    <a:srgbClr val="1C4F90"/>
                  </a:solidFill>
                  <a:latin typeface="思源宋体" panose="02020400000000000000" charset="-122"/>
                  <a:ea typeface="思源宋体" panose="02020400000000000000" charset="-122"/>
                  <a:sym typeface="+mn-ea"/>
                </a:rPr>
                <a:t>工程价值</a:t>
              </a:r>
            </a:p>
          </p:txBody>
        </p:sp>
        <p:sp>
          <p:nvSpPr>
            <p:cNvPr id="35" name="文本框 34"/>
            <p:cNvSpPr txBox="1"/>
            <p:nvPr/>
          </p:nvSpPr>
          <p:spPr>
            <a:xfrm>
              <a:off x="4291" y="6076"/>
              <a:ext cx="10619" cy="594"/>
            </a:xfrm>
            <a:prstGeom prst="rect">
              <a:avLst/>
            </a:prstGeom>
            <a:noFill/>
          </p:spPr>
          <p:txBody>
            <a:bodyPr wrap="square" rtlCol="0">
              <a:spAutoFit/>
            </a:bodyPr>
            <a:lstStyle/>
            <a:p>
              <a:pPr algn="ctr">
                <a:lnSpc>
                  <a:spcPct val="150000"/>
                </a:lnSpc>
              </a:pPr>
              <a:endParaRPr lang="en-US" altLang="zh-CN" sz="14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p:txBody>
        </p:sp>
        <p:grpSp>
          <p:nvGrpSpPr>
            <p:cNvPr id="14" name="组合 13"/>
            <p:cNvGrpSpPr/>
            <p:nvPr/>
          </p:nvGrpSpPr>
          <p:grpSpPr>
            <a:xfrm>
              <a:off x="8459" y="1561"/>
              <a:ext cx="2150" cy="2052"/>
              <a:chOff x="8884" y="1621"/>
              <a:chExt cx="2150" cy="2052"/>
            </a:xfrm>
          </p:grpSpPr>
          <p:sp>
            <p:nvSpPr>
              <p:cNvPr id="13" name="直角三角形 12"/>
              <p:cNvSpPr/>
              <p:nvPr/>
            </p:nvSpPr>
            <p:spPr>
              <a:xfrm rot="2700000" flipH="1">
                <a:off x="8933" y="1621"/>
                <a:ext cx="2052" cy="2052"/>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sp>
            <p:nvSpPr>
              <p:cNvPr id="51" name="等腰三角形 50"/>
              <p:cNvSpPr/>
              <p:nvPr/>
            </p:nvSpPr>
            <p:spPr>
              <a:xfrm flipV="1">
                <a:off x="8884" y="2319"/>
                <a:ext cx="2151" cy="1355"/>
              </a:xfrm>
              <a:prstGeom prs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grpSp>
        <p:sp>
          <p:nvSpPr>
            <p:cNvPr id="15" name="文本框 14"/>
            <p:cNvSpPr txBox="1"/>
            <p:nvPr/>
          </p:nvSpPr>
          <p:spPr>
            <a:xfrm>
              <a:off x="8963" y="2171"/>
              <a:ext cx="1144" cy="1018"/>
            </a:xfrm>
            <a:prstGeom prst="rect">
              <a:avLst/>
            </a:prstGeom>
            <a:noFill/>
          </p:spPr>
          <p:txBody>
            <a:bodyPr wrap="none" rtlCol="0">
              <a:spAutoFit/>
            </a:bodyPr>
            <a:lstStyle/>
            <a:p>
              <a:pPr algn="ctr"/>
              <a:r>
                <a:rPr lang="en-US" altLang="zh-CN" sz="3600" dirty="0">
                  <a:solidFill>
                    <a:schemeClr val="bg1"/>
                  </a:solidFill>
                  <a:latin typeface="思源宋体" panose="02020400000000000000" charset="-122"/>
                  <a:ea typeface="思源宋体" panose="02020400000000000000" charset="-122"/>
                </a:rPr>
                <a:t>03</a:t>
              </a:r>
            </a:p>
          </p:txBody>
        </p:sp>
        <p:grpSp>
          <p:nvGrpSpPr>
            <p:cNvPr id="12" name="组合 11"/>
            <p:cNvGrpSpPr/>
            <p:nvPr/>
          </p:nvGrpSpPr>
          <p:grpSpPr>
            <a:xfrm>
              <a:off x="14263" y="8638"/>
              <a:ext cx="7064" cy="4307"/>
              <a:chOff x="16183" y="9681"/>
              <a:chExt cx="4304" cy="2624"/>
            </a:xfrm>
          </p:grpSpPr>
          <p:sp>
            <p:nvSpPr>
              <p:cNvPr id="9" name="直角三角形 8"/>
              <p:cNvSpPr/>
              <p:nvPr/>
            </p:nvSpPr>
            <p:spPr>
              <a:xfrm rot="18900000" flipH="1" flipV="1">
                <a:off x="17863" y="9681"/>
                <a:ext cx="2624" cy="2624"/>
              </a:xfrm>
              <a:prstGeom prst="rtTriangle">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sp>
            <p:nvSpPr>
              <p:cNvPr id="10" name="直角三角形 9"/>
              <p:cNvSpPr/>
              <p:nvPr/>
            </p:nvSpPr>
            <p:spPr>
              <a:xfrm rot="18900000" flipH="1" flipV="1">
                <a:off x="16183" y="9681"/>
                <a:ext cx="2624" cy="2624"/>
              </a:xfrm>
              <a:prstGeom prst="rtTriangle">
                <a:avLst/>
              </a:prstGeom>
              <a:solidFill>
                <a:srgbClr val="1C4F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F90"/>
                  </a:solidFill>
                </a:endParaRPr>
              </a:p>
            </p:txBody>
          </p:sp>
        </p:grpSp>
      </p:grpSp>
    </p:spTree>
    <p:custDataLst>
      <p:tags r:id="rId1"/>
    </p:custDataLst>
  </p:cSld>
  <p:clrMapOvr>
    <a:masterClrMapping/>
  </p:clrMapOvr>
  <p:transition advTm="2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367280" y="2244407"/>
            <a:ext cx="2080895" cy="3170555"/>
            <a:chOff x="1781" y="3292"/>
            <a:chExt cx="3277" cy="4993"/>
          </a:xfrm>
        </p:grpSpPr>
        <p:sp>
          <p:nvSpPr>
            <p:cNvPr id="4" name="矩形 3"/>
            <p:cNvSpPr/>
            <p:nvPr/>
          </p:nvSpPr>
          <p:spPr>
            <a:xfrm rot="5400000">
              <a:off x="923" y="4150"/>
              <a:ext cx="4993" cy="3277"/>
            </a:xfrm>
            <a:prstGeom prst="rect">
              <a:avLst/>
            </a:prstGeom>
            <a:noFill/>
            <a:ln w="111125" cap="rnd">
              <a:solidFill>
                <a:schemeClr val="bg2">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宋体" panose="02020400000000000000" charset="-122"/>
              </a:endParaRPr>
            </a:p>
          </p:txBody>
        </p:sp>
        <p:sp>
          <p:nvSpPr>
            <p:cNvPr id="5" name="矩形 4"/>
            <p:cNvSpPr/>
            <p:nvPr/>
          </p:nvSpPr>
          <p:spPr>
            <a:xfrm>
              <a:off x="1781" y="4518"/>
              <a:ext cx="3277" cy="71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宋体" panose="02020400000000000000" charset="-122"/>
              </a:endParaRPr>
            </a:p>
          </p:txBody>
        </p:sp>
        <p:sp>
          <p:nvSpPr>
            <p:cNvPr id="14" name="文本框 13"/>
            <p:cNvSpPr txBox="1"/>
            <p:nvPr/>
          </p:nvSpPr>
          <p:spPr>
            <a:xfrm>
              <a:off x="1889" y="5422"/>
              <a:ext cx="3060" cy="58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31" name="文本框 30"/>
            <p:cNvSpPr txBox="1"/>
            <p:nvPr/>
          </p:nvSpPr>
          <p:spPr>
            <a:xfrm>
              <a:off x="2581" y="3695"/>
              <a:ext cx="1678" cy="628"/>
            </a:xfrm>
            <a:prstGeom prst="rect">
              <a:avLst/>
            </a:prstGeom>
            <a:noFill/>
          </p:spPr>
          <p:txBody>
            <a:bodyPr wrap="square" rtlCol="0">
              <a:spAutoFit/>
            </a:bodyPr>
            <a:lstStyle/>
            <a:p>
              <a:pPr algn="ctr"/>
              <a:r>
                <a:rPr lang="en-US" altLang="zh-CN" sz="20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01</a:t>
              </a:r>
            </a:p>
          </p:txBody>
        </p:sp>
      </p:grpSp>
      <p:grpSp>
        <p:nvGrpSpPr>
          <p:cNvPr id="39" name="组合 38"/>
          <p:cNvGrpSpPr/>
          <p:nvPr/>
        </p:nvGrpSpPr>
        <p:grpSpPr>
          <a:xfrm>
            <a:off x="7618095" y="2244407"/>
            <a:ext cx="2080895" cy="3170555"/>
            <a:chOff x="1781" y="3292"/>
            <a:chExt cx="3277" cy="4993"/>
          </a:xfrm>
        </p:grpSpPr>
        <p:sp>
          <p:nvSpPr>
            <p:cNvPr id="40" name="矩形 39"/>
            <p:cNvSpPr/>
            <p:nvPr/>
          </p:nvSpPr>
          <p:spPr>
            <a:xfrm rot="5400000">
              <a:off x="923" y="4150"/>
              <a:ext cx="4993" cy="3277"/>
            </a:xfrm>
            <a:prstGeom prst="rect">
              <a:avLst/>
            </a:prstGeom>
            <a:noFill/>
            <a:ln w="111125" cap="rnd">
              <a:solidFill>
                <a:schemeClr val="bg2">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1" name="矩形 40"/>
            <p:cNvSpPr/>
            <p:nvPr/>
          </p:nvSpPr>
          <p:spPr>
            <a:xfrm>
              <a:off x="1781" y="4518"/>
              <a:ext cx="3277" cy="71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4" name="文本框 43"/>
            <p:cNvSpPr txBox="1"/>
            <p:nvPr/>
          </p:nvSpPr>
          <p:spPr>
            <a:xfrm>
              <a:off x="2581" y="3695"/>
              <a:ext cx="1678" cy="628"/>
            </a:xfrm>
            <a:prstGeom prst="rect">
              <a:avLst/>
            </a:prstGeom>
            <a:noFill/>
          </p:spPr>
          <p:txBody>
            <a:bodyPr wrap="square" rtlCol="0">
              <a:spAutoFit/>
            </a:bodyPr>
            <a:lstStyle/>
            <a:p>
              <a:pPr algn="ctr"/>
              <a:r>
                <a:rPr lang="en-US" altLang="zh-CN" sz="20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02</a:t>
              </a:r>
            </a:p>
          </p:txBody>
        </p:sp>
      </p:grpSp>
      <p:grpSp>
        <p:nvGrpSpPr>
          <p:cNvPr id="2" name="组合 1"/>
          <p:cNvGrpSpPr/>
          <p:nvPr/>
        </p:nvGrpSpPr>
        <p:grpSpPr>
          <a:xfrm>
            <a:off x="-227965" y="0"/>
            <a:ext cx="1628140" cy="1410970"/>
            <a:chOff x="-249" y="-12"/>
            <a:chExt cx="1780" cy="1542"/>
          </a:xfrm>
        </p:grpSpPr>
        <p:sp>
          <p:nvSpPr>
            <p:cNvPr id="6" name="直角三角形 5"/>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002665" y="290830"/>
            <a:ext cx="4465955" cy="645160"/>
          </a:xfrm>
          <a:prstGeom prst="rect">
            <a:avLst/>
          </a:prstGeom>
          <a:noFill/>
        </p:spPr>
        <p:txBody>
          <a:bodyPr wrap="square" rtlCol="0">
            <a:spAutoFit/>
          </a:bodyPr>
          <a:lstStyle/>
          <a:p>
            <a:pPr algn="l"/>
            <a:r>
              <a:rPr lang="zh-CN" altLang="en-US" sz="3600" b="1" dirty="0">
                <a:solidFill>
                  <a:srgbClr val="1C4F90"/>
                </a:solidFill>
                <a:latin typeface="思源宋体" panose="02020400000000000000" charset="-122"/>
                <a:ea typeface="思源宋体" panose="02020400000000000000" charset="-122"/>
              </a:rPr>
              <a:t>工程价值</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53" name="文本框 52"/>
          <p:cNvSpPr txBox="1"/>
          <p:nvPr/>
        </p:nvSpPr>
        <p:spPr>
          <a:xfrm>
            <a:off x="2699866" y="4122071"/>
            <a:ext cx="1415772" cy="584775"/>
          </a:xfrm>
          <a:prstGeom prst="rect">
            <a:avLst/>
          </a:prstGeom>
          <a:noFill/>
        </p:spPr>
        <p:txBody>
          <a:bodyPr wrap="none" rtlCol="0">
            <a:spAutoFit/>
          </a:bodyPr>
          <a:lstStyle/>
          <a:p>
            <a:r>
              <a:rPr lang="zh-CN" altLang="en-US" sz="3200" b="1" dirty="0">
                <a:solidFill>
                  <a:srgbClr val="264D88"/>
                </a:solidFill>
                <a:latin typeface="思源宋体" panose="02020400000000000000" charset="-122"/>
                <a:ea typeface="思源宋体" panose="02020400000000000000" charset="-122"/>
              </a:rPr>
              <a:t>消费者</a:t>
            </a:r>
          </a:p>
        </p:txBody>
      </p:sp>
      <p:sp>
        <p:nvSpPr>
          <p:cNvPr id="23" name="文本框 22"/>
          <p:cNvSpPr txBox="1"/>
          <p:nvPr/>
        </p:nvSpPr>
        <p:spPr>
          <a:xfrm>
            <a:off x="7950656" y="4122070"/>
            <a:ext cx="1415772" cy="584775"/>
          </a:xfrm>
          <a:prstGeom prst="rect">
            <a:avLst/>
          </a:prstGeom>
          <a:noFill/>
        </p:spPr>
        <p:txBody>
          <a:bodyPr wrap="none" rtlCol="0">
            <a:spAutoFit/>
          </a:bodyPr>
          <a:lstStyle/>
          <a:p>
            <a:r>
              <a:rPr lang="zh-CN" altLang="en-US" sz="3200" b="1" dirty="0">
                <a:solidFill>
                  <a:srgbClr val="264D88"/>
                </a:solidFill>
                <a:latin typeface="思源宋体" panose="02020400000000000000" charset="-122"/>
                <a:ea typeface="思源宋体" panose="02020400000000000000" charset="-122"/>
              </a:rPr>
              <a:t>投资方</a:t>
            </a:r>
          </a:p>
        </p:txBody>
      </p:sp>
    </p:spTree>
    <p:custDataLst>
      <p:tags r:id="rId1"/>
    </p:custDataLst>
  </p:cSld>
  <p:clrMapOvr>
    <a:masterClrMapping/>
  </p:clrMapOvr>
  <p:transition advTm="2000">
    <p:plu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27965" y="0"/>
            <a:ext cx="11466830" cy="5202555"/>
            <a:chOff x="-359" y="0"/>
            <a:chExt cx="18058" cy="8193"/>
          </a:xfrm>
        </p:grpSpPr>
        <p:grpSp>
          <p:nvGrpSpPr>
            <p:cNvPr id="3" name="组合 2"/>
            <p:cNvGrpSpPr/>
            <p:nvPr/>
          </p:nvGrpSpPr>
          <p:grpSpPr>
            <a:xfrm>
              <a:off x="2018" y="3200"/>
              <a:ext cx="15681" cy="4993"/>
              <a:chOff x="2018" y="3200"/>
              <a:chExt cx="15681" cy="4993"/>
            </a:xfrm>
          </p:grpSpPr>
          <p:grpSp>
            <p:nvGrpSpPr>
              <p:cNvPr id="32" name="组合 31"/>
              <p:cNvGrpSpPr/>
              <p:nvPr/>
            </p:nvGrpSpPr>
            <p:grpSpPr>
              <a:xfrm>
                <a:off x="2018" y="3200"/>
                <a:ext cx="3277" cy="4993"/>
                <a:chOff x="1781" y="3292"/>
                <a:chExt cx="3277" cy="4993"/>
              </a:xfrm>
            </p:grpSpPr>
            <p:sp>
              <p:nvSpPr>
                <p:cNvPr id="4" name="矩形 3"/>
                <p:cNvSpPr/>
                <p:nvPr/>
              </p:nvSpPr>
              <p:spPr>
                <a:xfrm rot="5400000">
                  <a:off x="923" y="4150"/>
                  <a:ext cx="4993" cy="3277"/>
                </a:xfrm>
                <a:prstGeom prst="rect">
                  <a:avLst/>
                </a:prstGeom>
                <a:noFill/>
                <a:ln w="111125" cap="rnd">
                  <a:solidFill>
                    <a:schemeClr val="bg2">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5" name="矩形 4"/>
                <p:cNvSpPr/>
                <p:nvPr/>
              </p:nvSpPr>
              <p:spPr>
                <a:xfrm>
                  <a:off x="1781" y="4518"/>
                  <a:ext cx="3277" cy="71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4" name="文本框 13"/>
                <p:cNvSpPr txBox="1"/>
                <p:nvPr/>
              </p:nvSpPr>
              <p:spPr>
                <a:xfrm>
                  <a:off x="1889" y="5422"/>
                  <a:ext cx="3060" cy="58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tx1">
                        <a:lumMod val="65000"/>
                        <a:lumOff val="3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31" name="文本框 30"/>
                <p:cNvSpPr txBox="1"/>
                <p:nvPr/>
              </p:nvSpPr>
              <p:spPr>
                <a:xfrm>
                  <a:off x="2581" y="3695"/>
                  <a:ext cx="1678" cy="628"/>
                </a:xfrm>
                <a:prstGeom prst="rect">
                  <a:avLst/>
                </a:prstGeom>
                <a:noFill/>
              </p:spPr>
              <p:txBody>
                <a:bodyPr wrap="square" rtlCol="0">
                  <a:spAutoFit/>
                </a:bodyPr>
                <a:lstStyle/>
                <a:p>
                  <a:pPr algn="ctr"/>
                  <a:r>
                    <a:rPr lang="en-US" altLang="zh-CN" sz="20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01</a:t>
                  </a:r>
                </a:p>
              </p:txBody>
            </p:sp>
          </p:grpSp>
          <p:grpSp>
            <p:nvGrpSpPr>
              <p:cNvPr id="33" name="组合 32"/>
              <p:cNvGrpSpPr/>
              <p:nvPr/>
            </p:nvGrpSpPr>
            <p:grpSpPr>
              <a:xfrm>
                <a:off x="14422" y="3200"/>
                <a:ext cx="3277" cy="4993"/>
                <a:chOff x="1781" y="3292"/>
                <a:chExt cx="3277" cy="4993"/>
              </a:xfrm>
            </p:grpSpPr>
            <p:sp>
              <p:nvSpPr>
                <p:cNvPr id="34" name="矩形 33"/>
                <p:cNvSpPr/>
                <p:nvPr/>
              </p:nvSpPr>
              <p:spPr>
                <a:xfrm rot="5400000">
                  <a:off x="923" y="4150"/>
                  <a:ext cx="4993" cy="3277"/>
                </a:xfrm>
                <a:prstGeom prst="rect">
                  <a:avLst/>
                </a:prstGeom>
                <a:noFill/>
                <a:ln w="111125" cap="rnd">
                  <a:solidFill>
                    <a:srgbClr val="1C4F9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5" name="矩形 34"/>
                <p:cNvSpPr/>
                <p:nvPr/>
              </p:nvSpPr>
              <p:spPr>
                <a:xfrm>
                  <a:off x="1781" y="4518"/>
                  <a:ext cx="3277" cy="710"/>
                </a:xfrm>
                <a:prstGeom prst="rect">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8" name="文本框 37"/>
                <p:cNvSpPr txBox="1"/>
                <p:nvPr/>
              </p:nvSpPr>
              <p:spPr>
                <a:xfrm>
                  <a:off x="2581" y="3695"/>
                  <a:ext cx="1678" cy="628"/>
                </a:xfrm>
                <a:prstGeom prst="rect">
                  <a:avLst/>
                </a:prstGeom>
                <a:noFill/>
              </p:spPr>
              <p:txBody>
                <a:bodyPr wrap="square" rtlCol="0">
                  <a:spAutoFit/>
                </a:bodyPr>
                <a:lstStyle/>
                <a:p>
                  <a:pPr algn="ctr"/>
                  <a:r>
                    <a:rPr lang="en-US" altLang="zh-CN" sz="2000">
                      <a:solidFill>
                        <a:srgbClr val="C0985A"/>
                      </a:solidFill>
                      <a:latin typeface="思源宋体" panose="02020400000000000000" charset="-122"/>
                      <a:ea typeface="思源宋体" panose="02020400000000000000" charset="-122"/>
                      <a:cs typeface="思源宋体" panose="02020400000000000000" charset="-122"/>
                    </a:rPr>
                    <a:t>04</a:t>
                  </a:r>
                </a:p>
              </p:txBody>
            </p:sp>
          </p:grpSp>
          <p:grpSp>
            <p:nvGrpSpPr>
              <p:cNvPr id="39" name="组合 38"/>
              <p:cNvGrpSpPr/>
              <p:nvPr/>
            </p:nvGrpSpPr>
            <p:grpSpPr>
              <a:xfrm>
                <a:off x="10287" y="3200"/>
                <a:ext cx="3277" cy="4993"/>
                <a:chOff x="1781" y="3292"/>
                <a:chExt cx="3277" cy="4993"/>
              </a:xfrm>
            </p:grpSpPr>
            <p:sp>
              <p:nvSpPr>
                <p:cNvPr id="40" name="矩形 39"/>
                <p:cNvSpPr/>
                <p:nvPr/>
              </p:nvSpPr>
              <p:spPr>
                <a:xfrm rot="5400000">
                  <a:off x="923" y="4150"/>
                  <a:ext cx="4993" cy="3277"/>
                </a:xfrm>
                <a:prstGeom prst="rect">
                  <a:avLst/>
                </a:prstGeom>
                <a:noFill/>
                <a:ln w="111125" cap="rnd">
                  <a:solidFill>
                    <a:schemeClr val="bg2">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1" name="矩形 40"/>
                <p:cNvSpPr/>
                <p:nvPr/>
              </p:nvSpPr>
              <p:spPr>
                <a:xfrm>
                  <a:off x="1781" y="4518"/>
                  <a:ext cx="3277" cy="71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4" name="文本框 43"/>
                <p:cNvSpPr txBox="1"/>
                <p:nvPr/>
              </p:nvSpPr>
              <p:spPr>
                <a:xfrm>
                  <a:off x="2581" y="3695"/>
                  <a:ext cx="1678" cy="628"/>
                </a:xfrm>
                <a:prstGeom prst="rect">
                  <a:avLst/>
                </a:prstGeom>
                <a:noFill/>
              </p:spPr>
              <p:txBody>
                <a:bodyPr wrap="square" rtlCol="0">
                  <a:spAutoFit/>
                </a:bodyPr>
                <a:lstStyle/>
                <a:p>
                  <a:pPr algn="ctr"/>
                  <a:r>
                    <a:rPr lang="en-US" altLang="zh-CN" sz="20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03</a:t>
                  </a:r>
                </a:p>
              </p:txBody>
            </p:sp>
          </p:grpSp>
          <p:grpSp>
            <p:nvGrpSpPr>
              <p:cNvPr id="15" name="组合 14"/>
              <p:cNvGrpSpPr/>
              <p:nvPr/>
            </p:nvGrpSpPr>
            <p:grpSpPr>
              <a:xfrm>
                <a:off x="6152" y="3200"/>
                <a:ext cx="3277" cy="4993"/>
                <a:chOff x="1781" y="3292"/>
                <a:chExt cx="3277" cy="4993"/>
              </a:xfrm>
            </p:grpSpPr>
            <p:sp>
              <p:nvSpPr>
                <p:cNvPr id="16" name="矩形 15"/>
                <p:cNvSpPr/>
                <p:nvPr/>
              </p:nvSpPr>
              <p:spPr>
                <a:xfrm rot="5400000">
                  <a:off x="923" y="4150"/>
                  <a:ext cx="4993" cy="3277"/>
                </a:xfrm>
                <a:prstGeom prst="rect">
                  <a:avLst/>
                </a:prstGeom>
                <a:noFill/>
                <a:ln w="111125" cap="rnd">
                  <a:solidFill>
                    <a:srgbClr val="1C4F9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7" name="矩形 16"/>
                <p:cNvSpPr/>
                <p:nvPr/>
              </p:nvSpPr>
              <p:spPr>
                <a:xfrm>
                  <a:off x="1781" y="4518"/>
                  <a:ext cx="3277" cy="710"/>
                </a:xfrm>
                <a:prstGeom prst="rect">
                  <a:avLst/>
                </a:prstGeom>
                <a:solidFill>
                  <a:srgbClr val="1C4F90"/>
                </a:solidFill>
                <a:ln>
                  <a:solidFill>
                    <a:srgbClr val="0C4B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20" name="文本框 19"/>
                <p:cNvSpPr txBox="1"/>
                <p:nvPr/>
              </p:nvSpPr>
              <p:spPr>
                <a:xfrm>
                  <a:off x="2581" y="3695"/>
                  <a:ext cx="1678" cy="628"/>
                </a:xfrm>
                <a:prstGeom prst="rect">
                  <a:avLst/>
                </a:prstGeom>
                <a:noFill/>
              </p:spPr>
              <p:txBody>
                <a:bodyPr wrap="square" rtlCol="0">
                  <a:spAutoFit/>
                </a:bodyPr>
                <a:lstStyle/>
                <a:p>
                  <a:pPr algn="ctr"/>
                  <a:r>
                    <a:rPr lang="en-US" altLang="zh-CN" sz="20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02</a:t>
                  </a:r>
                </a:p>
              </p:txBody>
            </p:sp>
          </p:grpSp>
        </p:grpSp>
        <p:grpSp>
          <p:nvGrpSpPr>
            <p:cNvPr id="2" name="组合 1"/>
            <p:cNvGrpSpPr/>
            <p:nvPr/>
          </p:nvGrpSpPr>
          <p:grpSpPr>
            <a:xfrm>
              <a:off x="-359" y="0"/>
              <a:ext cx="2564" cy="2222"/>
              <a:chOff x="-249" y="-12"/>
              <a:chExt cx="1780" cy="1542"/>
            </a:xfrm>
          </p:grpSpPr>
          <p:sp>
            <p:nvSpPr>
              <p:cNvPr id="6" name="直角三角形 5"/>
              <p:cNvSpPr/>
              <p:nvPr/>
            </p:nvSpPr>
            <p:spPr>
              <a:xfrm flipV="1">
                <a:off x="0" y="-12"/>
                <a:ext cx="1241" cy="1023"/>
              </a:xfrm>
              <a:prstGeom prst="rtTriangle">
                <a:avLst/>
              </a:prstGeom>
              <a:solidFill>
                <a:srgbClr val="1C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flipV="1">
                <a:off x="-249" y="148"/>
                <a:ext cx="1780" cy="1383"/>
              </a:xfrm>
              <a:prstGeom prst="rtTriangle">
                <a:avLst/>
              </a:prstGeom>
              <a:noFill/>
              <a:ln>
                <a:solidFill>
                  <a:srgbClr val="DCDCDC"/>
                </a:solidFill>
              </a:ln>
              <a:extLst>
                <a:ext uri="{909E8E84-426E-40DD-AFC4-6F175D3DCCD1}">
                  <a14:hiddenFill xmlns:a14="http://schemas.microsoft.com/office/drawing/2010/main">
                    <a:solidFill>
                      <a:srgbClr val="1C4F9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579" y="458"/>
              <a:ext cx="7033" cy="1016"/>
            </a:xfrm>
            <a:prstGeom prst="rect">
              <a:avLst/>
            </a:prstGeom>
            <a:noFill/>
          </p:spPr>
          <p:txBody>
            <a:bodyPr wrap="square" rtlCol="0">
              <a:spAutoFit/>
            </a:bodyPr>
            <a:lstStyle/>
            <a:p>
              <a:pPr algn="l"/>
              <a:r>
                <a:rPr lang="zh-CN" altLang="en-US" sz="3600" b="1" dirty="0">
                  <a:solidFill>
                    <a:srgbClr val="1C4F90"/>
                  </a:solidFill>
                  <a:latin typeface="思源宋体" panose="02020400000000000000" charset="-122"/>
                  <a:ea typeface="思源宋体" panose="02020400000000000000" charset="-122"/>
                </a:rPr>
                <a:t>消费者角度</a:t>
              </a:r>
            </a:p>
          </p:txBody>
        </p:sp>
      </p:gr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611" y="249228"/>
            <a:ext cx="607188" cy="604212"/>
          </a:xfrm>
          <a:prstGeom prst="rect">
            <a:avLst/>
          </a:prstGeom>
        </p:spPr>
      </p:pic>
      <p:sp>
        <p:nvSpPr>
          <p:cNvPr id="53" name="文本框 52"/>
          <p:cNvSpPr txBox="1"/>
          <p:nvPr/>
        </p:nvSpPr>
        <p:spPr>
          <a:xfrm>
            <a:off x="1400175" y="3829685"/>
            <a:ext cx="1816100" cy="583565"/>
          </a:xfrm>
          <a:prstGeom prst="rect">
            <a:avLst/>
          </a:prstGeom>
          <a:noFill/>
        </p:spPr>
        <p:txBody>
          <a:bodyPr wrap="none" rtlCol="0">
            <a:spAutoFit/>
          </a:bodyPr>
          <a:lstStyle/>
          <a:p>
            <a:r>
              <a:rPr lang="zh-CN" altLang="en-US" sz="3200" b="1" dirty="0">
                <a:solidFill>
                  <a:srgbClr val="264D88"/>
                </a:solidFill>
                <a:latin typeface="思源宋体" panose="02020400000000000000" charset="-122"/>
                <a:ea typeface="思源宋体" panose="02020400000000000000" charset="-122"/>
              </a:rPr>
              <a:t>操作便捷</a:t>
            </a:r>
          </a:p>
        </p:txBody>
      </p:sp>
      <p:sp>
        <p:nvSpPr>
          <p:cNvPr id="13" name="文本框 12"/>
          <p:cNvSpPr txBox="1"/>
          <p:nvPr/>
        </p:nvSpPr>
        <p:spPr>
          <a:xfrm>
            <a:off x="4039235" y="3829685"/>
            <a:ext cx="1816100" cy="583565"/>
          </a:xfrm>
          <a:prstGeom prst="rect">
            <a:avLst/>
          </a:prstGeom>
          <a:noFill/>
        </p:spPr>
        <p:txBody>
          <a:bodyPr wrap="none" rtlCol="0">
            <a:spAutoFit/>
          </a:bodyPr>
          <a:lstStyle/>
          <a:p>
            <a:r>
              <a:rPr lang="zh-CN" altLang="en-US" sz="3200" b="1" dirty="0">
                <a:solidFill>
                  <a:srgbClr val="264D88"/>
                </a:solidFill>
                <a:latin typeface="思源宋体" panose="02020400000000000000" charset="-122"/>
                <a:ea typeface="思源宋体" panose="02020400000000000000" charset="-122"/>
              </a:rPr>
              <a:t>全时携带</a:t>
            </a:r>
          </a:p>
        </p:txBody>
      </p:sp>
      <p:sp>
        <p:nvSpPr>
          <p:cNvPr id="23" name="文本框 22"/>
          <p:cNvSpPr txBox="1"/>
          <p:nvPr/>
        </p:nvSpPr>
        <p:spPr>
          <a:xfrm>
            <a:off x="6664960" y="3829685"/>
            <a:ext cx="1816100" cy="583565"/>
          </a:xfrm>
          <a:prstGeom prst="rect">
            <a:avLst/>
          </a:prstGeom>
          <a:noFill/>
        </p:spPr>
        <p:txBody>
          <a:bodyPr wrap="none" rtlCol="0">
            <a:spAutoFit/>
          </a:bodyPr>
          <a:lstStyle/>
          <a:p>
            <a:r>
              <a:rPr lang="zh-CN" altLang="en-US" sz="3200" b="1">
                <a:solidFill>
                  <a:srgbClr val="264D88"/>
                </a:solidFill>
                <a:latin typeface="思源宋体" panose="02020400000000000000" charset="-122"/>
                <a:ea typeface="思源宋体" panose="02020400000000000000" charset="-122"/>
              </a:rPr>
              <a:t>美观时尚</a:t>
            </a:r>
          </a:p>
        </p:txBody>
      </p:sp>
      <p:sp>
        <p:nvSpPr>
          <p:cNvPr id="59" name="矩形 58"/>
          <p:cNvSpPr/>
          <p:nvPr/>
        </p:nvSpPr>
        <p:spPr>
          <a:xfrm>
            <a:off x="9226550" y="3853815"/>
            <a:ext cx="1943735" cy="559435"/>
          </a:xfrm>
          <a:prstGeom prst="rect">
            <a:avLst/>
          </a:prstGeom>
        </p:spPr>
        <p:txBody>
          <a:bodyPr wrap="square" lIns="67387" tIns="33694" rIns="67387" bIns="33694">
            <a:spAutoFit/>
          </a:bodyPr>
          <a:lstStyle/>
          <a:p>
            <a:pPr algn="dist" defTabSz="673735" fontAlgn="auto">
              <a:spcBef>
                <a:spcPts val="0"/>
              </a:spcBef>
              <a:spcAft>
                <a:spcPts val="0"/>
              </a:spcAft>
              <a:defRPr/>
            </a:pPr>
            <a:r>
              <a:rPr lang="zh-CN" altLang="en-US" sz="3200" b="1">
                <a:solidFill>
                  <a:srgbClr val="264D88"/>
                </a:solidFill>
                <a:latin typeface="思源宋体" panose="02020400000000000000" charset="-122"/>
                <a:ea typeface="思源宋体" panose="02020400000000000000" charset="-122"/>
              </a:rPr>
              <a:t>增强能力</a:t>
            </a:r>
            <a:endParaRPr lang="zh-CN" altLang="en-US" sz="2000" b="1" dirty="0">
              <a:solidFill>
                <a:srgbClr val="1C4F90"/>
              </a:solidFill>
              <a:effectLst/>
              <a:latin typeface="思源宋体" panose="02020400000000000000" charset="-122"/>
              <a:ea typeface="思源宋体" panose="02020400000000000000" charset="-122"/>
            </a:endParaRPr>
          </a:p>
        </p:txBody>
      </p:sp>
    </p:spTree>
    <p:custDataLst>
      <p:tags r:id="rId1"/>
    </p:custDataLst>
    <p:extLst>
      <p:ext uri="{BB962C8B-B14F-4D97-AF65-F5344CB8AC3E}">
        <p14:creationId xmlns:p14="http://schemas.microsoft.com/office/powerpoint/2010/main" val="3597710142"/>
      </p:ext>
    </p:extLst>
  </p:cSld>
  <p:clrMapOvr>
    <a:masterClrMapping/>
  </p:clrMapOvr>
  <p:transition advTm="2000">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1724</Words>
  <Application>Microsoft Office PowerPoint</Application>
  <PresentationFormat>宽屏</PresentationFormat>
  <Paragraphs>153</Paragraphs>
  <Slides>24</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汉仪井柏然体简</vt:lpstr>
      <vt:lpstr>思源宋体</vt:lpstr>
      <vt:lpstr>宋体</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上海维湾9号机</dc:creator>
  <cp:lastModifiedBy>song xilu</cp:lastModifiedBy>
  <cp:revision>232</cp:revision>
  <dcterms:created xsi:type="dcterms:W3CDTF">2019-06-19T02:08:00Z</dcterms:created>
  <dcterms:modified xsi:type="dcterms:W3CDTF">2021-12-01T00:08:08Z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2052-11.1.0.10395</vt:lpwstr>
  </property>
  <property fmtid="{D5CDD505-2E9C-101B-9397-08002B2CF9AE}" pid="3" name="ICV">
    <vt:lpwstr>95BC70D342FD4EF5A80DFA967C3AB9B8</vt:lpwstr>
  </property>
</Properties>
</file>